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57" r:id="rId4"/>
    <p:sldId id="264" r:id="rId5"/>
    <p:sldId id="272" r:id="rId6"/>
    <p:sldId id="266" r:id="rId7"/>
    <p:sldId id="265" r:id="rId8"/>
    <p:sldId id="260" r:id="rId9"/>
    <p:sldId id="259" r:id="rId10"/>
    <p:sldId id="258" r:id="rId11"/>
    <p:sldId id="261" r:id="rId12"/>
    <p:sldId id="262" r:id="rId13"/>
    <p:sldId id="263" r:id="rId14"/>
    <p:sldId id="267" r:id="rId15"/>
    <p:sldId id="268" r:id="rId16"/>
    <p:sldId id="270"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CC"/>
    <a:srgbClr val="6666FF"/>
    <a:srgbClr val="660066"/>
    <a:srgbClr val="FF3399"/>
    <a:srgbClr val="9900CC"/>
    <a:srgbClr val="008000"/>
    <a:srgbClr val="FFCCFF"/>
    <a:srgbClr val="FF66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15" autoAdjust="0"/>
    <p:restoredTop sz="94660"/>
  </p:normalViewPr>
  <p:slideViewPr>
    <p:cSldViewPr>
      <p:cViewPr>
        <p:scale>
          <a:sx n="90" d="100"/>
          <a:sy n="90" d="100"/>
        </p:scale>
        <p:origin x="-11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E2801-47CE-4D1A-8808-9837376028F5}" type="datetimeFigureOut">
              <a:rPr lang="en-GB" smtClean="0"/>
              <a:t>24/01/2019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3FFCB-C942-4857-B64A-6124A8871AE1}" type="slidenum">
              <a:rPr lang="en-GB" smtClean="0"/>
              <a:t>‹#›</a:t>
            </a:fld>
            <a:endParaRPr lang="en-GB" dirty="0"/>
          </a:p>
        </p:txBody>
      </p:sp>
    </p:spTree>
    <p:extLst>
      <p:ext uri="{BB962C8B-B14F-4D97-AF65-F5344CB8AC3E}">
        <p14:creationId xmlns:p14="http://schemas.microsoft.com/office/powerpoint/2010/main" val="38037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1</a:t>
            </a:fld>
            <a:endParaRPr lang="en-GB" dirty="0"/>
          </a:p>
        </p:txBody>
      </p:sp>
    </p:spTree>
    <p:extLst>
      <p:ext uri="{BB962C8B-B14F-4D97-AF65-F5344CB8AC3E}">
        <p14:creationId xmlns:p14="http://schemas.microsoft.com/office/powerpoint/2010/main" val="226365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anybody</a:t>
            </a:r>
            <a:r>
              <a:rPr lang="en-GB" baseline="0" dirty="0" smtClean="0"/>
              <a:t> tell me what physical abuse can look like?</a:t>
            </a:r>
          </a:p>
          <a:p>
            <a:endParaRPr lang="en-GB" baseline="0" dirty="0" smtClean="0"/>
          </a:p>
          <a:p>
            <a:r>
              <a:rPr lang="en-GB" baseline="0" dirty="0" smtClean="0"/>
              <a:t>Can anybody tell me what emotional abuse is?</a:t>
            </a:r>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3</a:t>
            </a:fld>
            <a:endParaRPr lang="en-GB" dirty="0"/>
          </a:p>
        </p:txBody>
      </p:sp>
    </p:spTree>
    <p:extLst>
      <p:ext uri="{BB962C8B-B14F-4D97-AF65-F5344CB8AC3E}">
        <p14:creationId xmlns:p14="http://schemas.microsoft.com/office/powerpoint/2010/main" val="243206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Allocate</a:t>
            </a:r>
            <a:r>
              <a:rPr lang="en-GB" baseline="0" dirty="0" smtClean="0"/>
              <a:t> each group 3 types of abuse </a:t>
            </a:r>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5</a:t>
            </a:fld>
            <a:endParaRPr lang="en-GB" dirty="0"/>
          </a:p>
        </p:txBody>
      </p:sp>
    </p:spTree>
    <p:extLst>
      <p:ext uri="{BB962C8B-B14F-4D97-AF65-F5344CB8AC3E}">
        <p14:creationId xmlns:p14="http://schemas.microsoft.com/office/powerpoint/2010/main" val="157183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did what – compare</a:t>
            </a:r>
            <a:r>
              <a:rPr lang="en-GB" baseline="0" dirty="0" smtClean="0"/>
              <a:t> each type with what the groups have come up with </a:t>
            </a:r>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6</a:t>
            </a:fld>
            <a:endParaRPr lang="en-GB" dirty="0"/>
          </a:p>
        </p:txBody>
      </p:sp>
    </p:spTree>
    <p:extLst>
      <p:ext uri="{BB962C8B-B14F-4D97-AF65-F5344CB8AC3E}">
        <p14:creationId xmlns:p14="http://schemas.microsoft.com/office/powerpoint/2010/main" val="254922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Does anybody</a:t>
            </a:r>
            <a:r>
              <a:rPr lang="en-GB" baseline="0" dirty="0" smtClean="0"/>
              <a:t> know?</a:t>
            </a:r>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9</a:t>
            </a:fld>
            <a:endParaRPr lang="en-GB" dirty="0"/>
          </a:p>
        </p:txBody>
      </p:sp>
    </p:spTree>
    <p:extLst>
      <p:ext uri="{BB962C8B-B14F-4D97-AF65-F5344CB8AC3E}">
        <p14:creationId xmlns:p14="http://schemas.microsoft.com/office/powerpoint/2010/main" val="33972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10</a:t>
            </a:fld>
            <a:endParaRPr lang="en-GB" dirty="0"/>
          </a:p>
        </p:txBody>
      </p:sp>
    </p:spTree>
    <p:extLst>
      <p:ext uri="{BB962C8B-B14F-4D97-AF65-F5344CB8AC3E}">
        <p14:creationId xmlns:p14="http://schemas.microsoft.com/office/powerpoint/2010/main" val="318135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anybody tell me what safeguarding means?</a:t>
            </a:r>
          </a:p>
        </p:txBody>
      </p:sp>
      <p:sp>
        <p:nvSpPr>
          <p:cNvPr id="4" name="Slide Number Placeholder 3"/>
          <p:cNvSpPr>
            <a:spLocks noGrp="1"/>
          </p:cNvSpPr>
          <p:nvPr>
            <p:ph type="sldNum" sz="quarter" idx="10"/>
          </p:nvPr>
        </p:nvSpPr>
        <p:spPr/>
        <p:txBody>
          <a:bodyPr/>
          <a:lstStyle/>
          <a:p>
            <a:fld id="{5253FFCB-C942-4857-B64A-6124A8871AE1}" type="slidenum">
              <a:rPr lang="en-GB" smtClean="0"/>
              <a:t>11</a:t>
            </a:fld>
            <a:endParaRPr lang="en-GB" dirty="0"/>
          </a:p>
        </p:txBody>
      </p:sp>
    </p:spTree>
    <p:extLst>
      <p:ext uri="{BB962C8B-B14F-4D97-AF65-F5344CB8AC3E}">
        <p14:creationId xmlns:p14="http://schemas.microsoft.com/office/powerpoint/2010/main" val="385563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does decision</a:t>
            </a:r>
            <a:r>
              <a:rPr lang="en-GB" baseline="0" dirty="0" smtClean="0"/>
              <a:t> specific mean?</a:t>
            </a:r>
          </a:p>
          <a:p>
            <a:endParaRPr lang="en-GB" baseline="0" dirty="0" smtClean="0"/>
          </a:p>
          <a:p>
            <a:r>
              <a:rPr lang="en-GB" baseline="0" dirty="0" smtClean="0"/>
              <a:t>What does time specific mean?</a:t>
            </a:r>
            <a:endParaRPr lang="en-GB" dirty="0"/>
          </a:p>
        </p:txBody>
      </p:sp>
      <p:sp>
        <p:nvSpPr>
          <p:cNvPr id="4" name="Slide Number Placeholder 3"/>
          <p:cNvSpPr>
            <a:spLocks noGrp="1"/>
          </p:cNvSpPr>
          <p:nvPr>
            <p:ph type="sldNum" sz="quarter" idx="10"/>
          </p:nvPr>
        </p:nvSpPr>
        <p:spPr/>
        <p:txBody>
          <a:bodyPr/>
          <a:lstStyle/>
          <a:p>
            <a:fld id="{5253FFCB-C942-4857-B64A-6124A8871AE1}" type="slidenum">
              <a:rPr lang="en-GB" smtClean="0"/>
              <a:t>15</a:t>
            </a:fld>
            <a:endParaRPr lang="en-GB" dirty="0"/>
          </a:p>
        </p:txBody>
      </p:sp>
    </p:spTree>
    <p:extLst>
      <p:ext uri="{BB962C8B-B14F-4D97-AF65-F5344CB8AC3E}">
        <p14:creationId xmlns:p14="http://schemas.microsoft.com/office/powerpoint/2010/main" val="276612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233647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232970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75737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189554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329226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157306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208579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196472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27168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130337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6CFF3-047F-4EAC-BB1C-F078B18D5BBC}" type="datetimeFigureOut">
              <a:rPr lang="en-GB" smtClean="0"/>
              <a:t>24/01/2019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A79976-683F-457E-A50F-9747D80EF4E4}" type="slidenum">
              <a:rPr lang="en-GB" smtClean="0"/>
              <a:t>‹#›</a:t>
            </a:fld>
            <a:endParaRPr lang="en-GB" dirty="0"/>
          </a:p>
        </p:txBody>
      </p:sp>
    </p:spTree>
    <p:extLst>
      <p:ext uri="{BB962C8B-B14F-4D97-AF65-F5344CB8AC3E}">
        <p14:creationId xmlns:p14="http://schemas.microsoft.com/office/powerpoint/2010/main" val="150137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6CFF3-047F-4EAC-BB1C-F078B18D5BBC}" type="datetimeFigureOut">
              <a:rPr lang="en-GB" smtClean="0"/>
              <a:t>24/01/2019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79976-683F-457E-A50F-9747D80EF4E4}" type="slidenum">
              <a:rPr lang="en-GB" smtClean="0"/>
              <a:t>‹#›</a:t>
            </a:fld>
            <a:endParaRPr lang="en-GB" dirty="0"/>
          </a:p>
        </p:txBody>
      </p:sp>
    </p:spTree>
    <p:extLst>
      <p:ext uri="{BB962C8B-B14F-4D97-AF65-F5344CB8AC3E}">
        <p14:creationId xmlns:p14="http://schemas.microsoft.com/office/powerpoint/2010/main" val="887365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calderdale-safeguarding.co.uk/"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womencentre.org.uk/calderdale-staying-safe"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0"/>
            <a:ext cx="2483767" cy="12748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8637"/>
            <a:ext cx="1895903" cy="139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610304" y="1038724"/>
            <a:ext cx="5971928" cy="1795075"/>
          </a:xfrm>
          <a:noFill/>
        </p:spPr>
        <p:txBody>
          <a:bodyPr>
            <a:normAutofit fontScale="90000"/>
          </a:bodyPr>
          <a:lstStyle/>
          <a:p>
            <a:r>
              <a:rPr lang="en-GB" b="1" dirty="0" smtClean="0">
                <a:solidFill>
                  <a:schemeClr val="accent5">
                    <a:lumMod val="75000"/>
                  </a:schemeClr>
                </a:solidFill>
              </a:rPr>
              <a:t/>
            </a:r>
            <a:br>
              <a:rPr lang="en-GB" b="1" dirty="0" smtClean="0">
                <a:solidFill>
                  <a:schemeClr val="accent5">
                    <a:lumMod val="75000"/>
                  </a:schemeClr>
                </a:solidFill>
              </a:rPr>
            </a:br>
            <a:r>
              <a:rPr lang="en-GB" b="1" dirty="0" smtClean="0">
                <a:solidFill>
                  <a:schemeClr val="accent5">
                    <a:lumMod val="75000"/>
                  </a:schemeClr>
                </a:solidFill>
              </a:rPr>
              <a:t>‘Everyone </a:t>
            </a:r>
            <a:r>
              <a:rPr lang="en-GB" b="1" dirty="0">
                <a:solidFill>
                  <a:schemeClr val="accent5">
                    <a:lumMod val="75000"/>
                  </a:schemeClr>
                </a:solidFill>
              </a:rPr>
              <a:t>has a right to feel </a:t>
            </a:r>
            <a:r>
              <a:rPr lang="en-GB" b="1" dirty="0" smtClean="0">
                <a:solidFill>
                  <a:schemeClr val="accent5">
                    <a:lumMod val="75000"/>
                  </a:schemeClr>
                </a:solidFill>
              </a:rPr>
              <a:t>safe: </a:t>
            </a:r>
            <a:r>
              <a:rPr lang="en-GB" b="1" dirty="0">
                <a:solidFill>
                  <a:schemeClr val="accent5">
                    <a:lumMod val="75000"/>
                  </a:schemeClr>
                </a:solidFill>
              </a:rPr>
              <a:t>speak up about the </a:t>
            </a:r>
            <a:r>
              <a:rPr lang="en-GB" b="1" dirty="0" smtClean="0">
                <a:solidFill>
                  <a:schemeClr val="accent5">
                    <a:lumMod val="75000"/>
                  </a:schemeClr>
                </a:solidFill>
              </a:rPr>
              <a:t>unspeakable!’</a:t>
            </a:r>
            <a:r>
              <a:rPr lang="en-GB" b="1" dirty="0">
                <a:solidFill>
                  <a:schemeClr val="accent5">
                    <a:lumMod val="75000"/>
                  </a:schemeClr>
                </a:solidFill>
              </a:rPr>
              <a:t/>
            </a:r>
            <a:br>
              <a:rPr lang="en-GB" b="1" dirty="0">
                <a:solidFill>
                  <a:schemeClr val="accent5">
                    <a:lumMod val="75000"/>
                  </a:schemeClr>
                </a:solidFill>
              </a:rPr>
            </a:br>
            <a:endParaRPr lang="en-GB" b="1" dirty="0">
              <a:solidFill>
                <a:schemeClr val="accent5">
                  <a:lumMod val="75000"/>
                </a:schemeClr>
              </a:solidFill>
            </a:endParaRPr>
          </a:p>
        </p:txBody>
      </p:sp>
      <p:sp>
        <p:nvSpPr>
          <p:cNvPr id="3" name="TextBox 2"/>
          <p:cNvSpPr txBox="1"/>
          <p:nvPr/>
        </p:nvSpPr>
        <p:spPr>
          <a:xfrm>
            <a:off x="1610304" y="4221088"/>
            <a:ext cx="5918850" cy="769441"/>
          </a:xfrm>
          <a:prstGeom prst="rect">
            <a:avLst/>
          </a:prstGeom>
          <a:noFill/>
        </p:spPr>
        <p:txBody>
          <a:bodyPr wrap="square" rtlCol="0">
            <a:spAutoFit/>
          </a:bodyPr>
          <a:lstStyle/>
          <a:p>
            <a:pPr algn="ctr"/>
            <a:r>
              <a:rPr lang="en-GB" sz="2200" dirty="0"/>
              <a:t>Information for </a:t>
            </a:r>
            <a:r>
              <a:rPr lang="en-GB" sz="2200" dirty="0" smtClean="0"/>
              <a:t>Adults at Risk, carers, </a:t>
            </a:r>
            <a:r>
              <a:rPr lang="en-GB" sz="2200" dirty="0"/>
              <a:t>f</a:t>
            </a:r>
            <a:r>
              <a:rPr lang="en-GB" sz="2200" dirty="0" smtClean="0"/>
              <a:t>amily members and members </a:t>
            </a:r>
            <a:r>
              <a:rPr lang="en-GB" sz="2200" dirty="0"/>
              <a:t>of the public</a:t>
            </a:r>
          </a:p>
        </p:txBody>
      </p:sp>
      <p:sp>
        <p:nvSpPr>
          <p:cNvPr id="4" name="TextBox 3"/>
          <p:cNvSpPr txBox="1"/>
          <p:nvPr/>
        </p:nvSpPr>
        <p:spPr>
          <a:xfrm>
            <a:off x="824116" y="2847620"/>
            <a:ext cx="7491225" cy="1077218"/>
          </a:xfrm>
          <a:prstGeom prst="rect">
            <a:avLst/>
          </a:prstGeom>
          <a:noFill/>
        </p:spPr>
        <p:txBody>
          <a:bodyPr wrap="square" rtlCol="0">
            <a:spAutoFit/>
          </a:bodyPr>
          <a:lstStyle/>
          <a:p>
            <a:pPr algn="ctr"/>
            <a:r>
              <a:rPr lang="en-GB" sz="3200" b="1" dirty="0"/>
              <a:t>How to spot signs of adult abuse and how to report it if you are concerned</a:t>
            </a:r>
            <a:endParaRPr lang="en-GB" sz="3200" dirty="0"/>
          </a:p>
        </p:txBody>
      </p:sp>
      <p:sp>
        <p:nvSpPr>
          <p:cNvPr id="5" name="TextBox 4"/>
          <p:cNvSpPr txBox="1"/>
          <p:nvPr/>
        </p:nvSpPr>
        <p:spPr>
          <a:xfrm>
            <a:off x="1033391" y="5563726"/>
            <a:ext cx="7072676" cy="830997"/>
          </a:xfrm>
          <a:prstGeom prst="rect">
            <a:avLst/>
          </a:prstGeom>
          <a:noFill/>
        </p:spPr>
        <p:txBody>
          <a:bodyPr wrap="square" rtlCol="0">
            <a:spAutoFit/>
          </a:bodyPr>
          <a:lstStyle/>
          <a:p>
            <a:pPr algn="ctr"/>
            <a:r>
              <a:rPr lang="en-GB" sz="1600" i="1" dirty="0" smtClean="0"/>
              <a:t>Information and images have been compiled from various websites including  NHS, SCIE,  Action on Elder Abuse, Community Care and Calderdale Safeguarding Adults Board</a:t>
            </a:r>
            <a:endParaRPr lang="en-GB" sz="1600" i="1" dirty="0"/>
          </a:p>
        </p:txBody>
      </p:sp>
    </p:spTree>
    <p:extLst>
      <p:ext uri="{BB962C8B-B14F-4D97-AF65-F5344CB8AC3E}">
        <p14:creationId xmlns:p14="http://schemas.microsoft.com/office/powerpoint/2010/main" val="5208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80">
                                          <p:stCondLst>
                                            <p:cond delay="0"/>
                                          </p:stCondLst>
                                        </p:cTn>
                                        <p:tgtEl>
                                          <p:spTgt spid="1026"/>
                                        </p:tgtEl>
                                      </p:cBhvr>
                                    </p:animEffect>
                                    <p:anim calcmode="lin" valueType="num">
                                      <p:cBhvr>
                                        <p:cTn id="1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6" dur="26">
                                          <p:stCondLst>
                                            <p:cond delay="650"/>
                                          </p:stCondLst>
                                        </p:cTn>
                                        <p:tgtEl>
                                          <p:spTgt spid="1026"/>
                                        </p:tgtEl>
                                      </p:cBhvr>
                                      <p:to x="100000" y="60000"/>
                                    </p:animScale>
                                    <p:animScale>
                                      <p:cBhvr>
                                        <p:cTn id="17" dur="166" decel="50000">
                                          <p:stCondLst>
                                            <p:cond delay="676"/>
                                          </p:stCondLst>
                                        </p:cTn>
                                        <p:tgtEl>
                                          <p:spTgt spid="1026"/>
                                        </p:tgtEl>
                                      </p:cBhvr>
                                      <p:to x="100000" y="100000"/>
                                    </p:animScale>
                                    <p:animScale>
                                      <p:cBhvr>
                                        <p:cTn id="18" dur="26">
                                          <p:stCondLst>
                                            <p:cond delay="1312"/>
                                          </p:stCondLst>
                                        </p:cTn>
                                        <p:tgtEl>
                                          <p:spTgt spid="1026"/>
                                        </p:tgtEl>
                                      </p:cBhvr>
                                      <p:to x="100000" y="80000"/>
                                    </p:animScale>
                                    <p:animScale>
                                      <p:cBhvr>
                                        <p:cTn id="19" dur="166" decel="50000">
                                          <p:stCondLst>
                                            <p:cond delay="1338"/>
                                          </p:stCondLst>
                                        </p:cTn>
                                        <p:tgtEl>
                                          <p:spTgt spid="1026"/>
                                        </p:tgtEl>
                                      </p:cBhvr>
                                      <p:to x="100000" y="100000"/>
                                    </p:animScale>
                                    <p:animScale>
                                      <p:cBhvr>
                                        <p:cTn id="20" dur="26">
                                          <p:stCondLst>
                                            <p:cond delay="1642"/>
                                          </p:stCondLst>
                                        </p:cTn>
                                        <p:tgtEl>
                                          <p:spTgt spid="1026"/>
                                        </p:tgtEl>
                                      </p:cBhvr>
                                      <p:to x="100000" y="90000"/>
                                    </p:animScale>
                                    <p:animScale>
                                      <p:cBhvr>
                                        <p:cTn id="21" dur="166" decel="50000">
                                          <p:stCondLst>
                                            <p:cond delay="1668"/>
                                          </p:stCondLst>
                                        </p:cTn>
                                        <p:tgtEl>
                                          <p:spTgt spid="1026"/>
                                        </p:tgtEl>
                                      </p:cBhvr>
                                      <p:to x="100000" y="100000"/>
                                    </p:animScale>
                                    <p:animScale>
                                      <p:cBhvr>
                                        <p:cTn id="22" dur="26">
                                          <p:stCondLst>
                                            <p:cond delay="1808"/>
                                          </p:stCondLst>
                                        </p:cTn>
                                        <p:tgtEl>
                                          <p:spTgt spid="1026"/>
                                        </p:tgtEl>
                                      </p:cBhvr>
                                      <p:to x="100000" y="95000"/>
                                    </p:animScale>
                                    <p:animScale>
                                      <p:cBhvr>
                                        <p:cTn id="23" dur="166" decel="50000">
                                          <p:stCondLst>
                                            <p:cond delay="1834"/>
                                          </p:stCondLst>
                                        </p:cTn>
                                        <p:tgtEl>
                                          <p:spTgt spid="1026"/>
                                        </p:tgtEl>
                                      </p:cBhvr>
                                      <p:to x="100000" y="100000"/>
                                    </p:animScale>
                                  </p:childTnLst>
                                </p:cTn>
                              </p:par>
                            </p:childTnLst>
                          </p:cTn>
                        </p:par>
                        <p:par>
                          <p:cTn id="24" fill="hold">
                            <p:stCondLst>
                              <p:cond delay="50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3500"/>
                                        <p:tgtEl>
                                          <p:spTgt spid="4"/>
                                        </p:tgtEl>
                                      </p:cBhvr>
                                    </p:animEffect>
                                    <p:anim calcmode="lin" valueType="num">
                                      <p:cBhvr>
                                        <p:cTn id="28" dur="3500" fill="hold"/>
                                        <p:tgtEl>
                                          <p:spTgt spid="4"/>
                                        </p:tgtEl>
                                        <p:attrNameLst>
                                          <p:attrName>ppt_x</p:attrName>
                                        </p:attrNameLst>
                                      </p:cBhvr>
                                      <p:tavLst>
                                        <p:tav tm="0">
                                          <p:val>
                                            <p:strVal val="#ppt_x"/>
                                          </p:val>
                                        </p:tav>
                                        <p:tav tm="100000">
                                          <p:val>
                                            <p:strVal val="#ppt_x"/>
                                          </p:val>
                                        </p:tav>
                                      </p:tavLst>
                                    </p:anim>
                                    <p:anim calcmode="lin" valueType="num">
                                      <p:cBhvr>
                                        <p:cTn id="29" dur="3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8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4000"/>
                                        <p:tgtEl>
                                          <p:spTgt spid="3"/>
                                        </p:tgtEl>
                                      </p:cBhvr>
                                    </p:animEffect>
                                  </p:childTnLst>
                                </p:cTn>
                              </p:par>
                            </p:childTnLst>
                          </p:cTn>
                        </p:par>
                        <p:par>
                          <p:cTn id="34" fill="hold">
                            <p:stCondLst>
                              <p:cond delay="12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41784"/>
            <a:ext cx="7607188" cy="1143000"/>
          </a:xfrm>
        </p:spPr>
        <p:txBody>
          <a:bodyPr>
            <a:normAutofit/>
          </a:bodyPr>
          <a:lstStyle/>
          <a:p>
            <a:r>
              <a:rPr lang="en-GB" sz="4000" dirty="0" smtClean="0"/>
              <a:t>Where can abuse occur?</a:t>
            </a:r>
            <a:endParaRPr lang="en-GB" sz="4000" dirty="0"/>
          </a:p>
        </p:txBody>
      </p:sp>
      <p:sp>
        <p:nvSpPr>
          <p:cNvPr id="4" name="TextBox 3"/>
          <p:cNvSpPr txBox="1"/>
          <p:nvPr/>
        </p:nvSpPr>
        <p:spPr>
          <a:xfrm>
            <a:off x="1136952" y="1484784"/>
            <a:ext cx="1584176" cy="523220"/>
          </a:xfrm>
          <a:prstGeom prst="rect">
            <a:avLst/>
          </a:prstGeom>
          <a:ln>
            <a:solidFill>
              <a:schemeClr val="accent3">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800" dirty="0" smtClean="0"/>
              <a:t>At home</a:t>
            </a:r>
            <a:endParaRPr lang="en-GB" sz="2800" dirty="0"/>
          </a:p>
        </p:txBody>
      </p:sp>
      <p:sp>
        <p:nvSpPr>
          <p:cNvPr id="5" name="TextBox 4"/>
          <p:cNvSpPr txBox="1"/>
          <p:nvPr/>
        </p:nvSpPr>
        <p:spPr>
          <a:xfrm>
            <a:off x="5587536" y="4094964"/>
            <a:ext cx="2592288" cy="523220"/>
          </a:xfrm>
          <a:prstGeom prst="rect">
            <a:avLst/>
          </a:prstGeom>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800" dirty="0" smtClean="0"/>
              <a:t>In a care home</a:t>
            </a:r>
            <a:endParaRPr lang="en-GB" sz="2800" dirty="0"/>
          </a:p>
        </p:txBody>
      </p:sp>
      <p:sp>
        <p:nvSpPr>
          <p:cNvPr id="6" name="TextBox 5"/>
          <p:cNvSpPr txBox="1"/>
          <p:nvPr/>
        </p:nvSpPr>
        <p:spPr>
          <a:xfrm>
            <a:off x="4211960" y="1588731"/>
            <a:ext cx="324036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smtClean="0"/>
              <a:t>On the street</a:t>
            </a:r>
            <a:endParaRPr lang="en-GB" sz="2800" dirty="0"/>
          </a:p>
        </p:txBody>
      </p:sp>
      <p:sp>
        <p:nvSpPr>
          <p:cNvPr id="7" name="TextBox 6"/>
          <p:cNvSpPr txBox="1"/>
          <p:nvPr/>
        </p:nvSpPr>
        <p:spPr>
          <a:xfrm>
            <a:off x="1115616" y="3789040"/>
            <a:ext cx="2952328" cy="523220"/>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On the bus or train</a:t>
            </a:r>
            <a:endParaRPr lang="en-GB" sz="2800" dirty="0"/>
          </a:p>
        </p:txBody>
      </p:sp>
      <p:sp>
        <p:nvSpPr>
          <p:cNvPr id="8" name="TextBox 7"/>
          <p:cNvSpPr txBox="1"/>
          <p:nvPr/>
        </p:nvSpPr>
        <p:spPr>
          <a:xfrm>
            <a:off x="5580112" y="2688015"/>
            <a:ext cx="2808312" cy="52322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smtClean="0"/>
              <a:t>In a pub or club</a:t>
            </a:r>
            <a:endParaRPr lang="en-GB" sz="2800" dirty="0"/>
          </a:p>
        </p:txBody>
      </p:sp>
      <p:sp>
        <p:nvSpPr>
          <p:cNvPr id="9" name="TextBox 8"/>
          <p:cNvSpPr txBox="1"/>
          <p:nvPr/>
        </p:nvSpPr>
        <p:spPr>
          <a:xfrm>
            <a:off x="2267744" y="2688015"/>
            <a:ext cx="2304256" cy="523220"/>
          </a:xfrm>
          <a:prstGeom prst="rect">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smtClean="0"/>
              <a:t>In a hospital </a:t>
            </a:r>
            <a:endParaRPr lang="en-GB" sz="2800" dirty="0"/>
          </a:p>
        </p:txBody>
      </p:sp>
      <p:sp>
        <p:nvSpPr>
          <p:cNvPr id="10" name="TextBox 9"/>
          <p:cNvSpPr txBox="1"/>
          <p:nvPr/>
        </p:nvSpPr>
        <p:spPr>
          <a:xfrm>
            <a:off x="755576" y="5157078"/>
            <a:ext cx="7704856" cy="830997"/>
          </a:xfrm>
          <a:prstGeom prst="rect">
            <a:avLst/>
          </a:prstGeom>
          <a:noFill/>
        </p:spPr>
        <p:txBody>
          <a:bodyPr wrap="square" rtlCol="0">
            <a:spAutoFit/>
          </a:bodyPr>
          <a:lstStyle/>
          <a:p>
            <a:r>
              <a:rPr lang="en-GB" sz="4800" b="1" dirty="0" smtClean="0">
                <a:solidFill>
                  <a:schemeClr val="accent3">
                    <a:lumMod val="50000"/>
                  </a:schemeClr>
                </a:solidFill>
              </a:rPr>
              <a:t>Abuse can happen anywhere!</a:t>
            </a:r>
            <a:endParaRPr lang="en-GB" sz="4800" b="1" dirty="0">
              <a:solidFill>
                <a:schemeClr val="accent3">
                  <a:lumMod val="50000"/>
                </a:schemeClr>
              </a:solidFill>
            </a:endParaRPr>
          </a:p>
        </p:txBody>
      </p:sp>
    </p:spTree>
    <p:extLst>
      <p:ext uri="{BB962C8B-B14F-4D97-AF65-F5344CB8AC3E}">
        <p14:creationId xmlns:p14="http://schemas.microsoft.com/office/powerpoint/2010/main" val="8741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ppt_x"/>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ppt_x"/>
                                          </p:val>
                                        </p:tav>
                                        <p:tav tm="100000">
                                          <p:val>
                                            <p:strVal val="#ppt_x"/>
                                          </p:val>
                                        </p:tav>
                                      </p:tavLst>
                                    </p:anim>
                                    <p:anim calcmode="lin" valueType="num">
                                      <p:cBhvr additive="base">
                                        <p:cTn id="18" dur="3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3000" fill="hold"/>
                                        <p:tgtEl>
                                          <p:spTgt spid="8"/>
                                        </p:tgtEl>
                                        <p:attrNameLst>
                                          <p:attrName>ppt_x</p:attrName>
                                        </p:attrNameLst>
                                      </p:cBhvr>
                                      <p:tavLst>
                                        <p:tav tm="0">
                                          <p:val>
                                            <p:strVal val="#ppt_x"/>
                                          </p:val>
                                        </p:tav>
                                        <p:tav tm="100000">
                                          <p:val>
                                            <p:strVal val="#ppt_x"/>
                                          </p:val>
                                        </p:tav>
                                      </p:tavLst>
                                    </p:anim>
                                    <p:anim calcmode="lin" valueType="num">
                                      <p:cBhvr additive="base">
                                        <p:cTn id="23" dur="30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3000" fill="hold"/>
                                        <p:tgtEl>
                                          <p:spTgt spid="7"/>
                                        </p:tgtEl>
                                        <p:attrNameLst>
                                          <p:attrName>ppt_x</p:attrName>
                                        </p:attrNameLst>
                                      </p:cBhvr>
                                      <p:tavLst>
                                        <p:tav tm="0">
                                          <p:val>
                                            <p:strVal val="#ppt_x"/>
                                          </p:val>
                                        </p:tav>
                                        <p:tav tm="100000">
                                          <p:val>
                                            <p:strVal val="#ppt_x"/>
                                          </p:val>
                                        </p:tav>
                                      </p:tavLst>
                                    </p:anim>
                                    <p:anim calcmode="lin" valueType="num">
                                      <p:cBhvr additive="base">
                                        <p:cTn id="28" dur="3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3000" fill="hold"/>
                                        <p:tgtEl>
                                          <p:spTgt spid="5"/>
                                        </p:tgtEl>
                                        <p:attrNameLst>
                                          <p:attrName>ppt_x</p:attrName>
                                        </p:attrNameLst>
                                      </p:cBhvr>
                                      <p:tavLst>
                                        <p:tav tm="0">
                                          <p:val>
                                            <p:strVal val="#ppt_x"/>
                                          </p:val>
                                        </p:tav>
                                        <p:tav tm="100000">
                                          <p:val>
                                            <p:strVal val="#ppt_x"/>
                                          </p:val>
                                        </p:tav>
                                      </p:tavLst>
                                    </p:anim>
                                    <p:anim calcmode="lin" valueType="num">
                                      <p:cBhvr additive="base">
                                        <p:cTn id="33" dur="30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16" presetClass="entr" presetSubtype="2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31024" cy="1143000"/>
          </a:xfrm>
        </p:spPr>
        <p:txBody>
          <a:bodyPr>
            <a:normAutofit fontScale="90000"/>
          </a:bodyPr>
          <a:lstStyle/>
          <a:p>
            <a:r>
              <a:rPr lang="en-GB" dirty="0" smtClean="0"/>
              <a:t>Did you know abuse is a Safeguarding issue?</a:t>
            </a:r>
            <a:endParaRPr lang="en-GB" dirty="0"/>
          </a:p>
        </p:txBody>
      </p:sp>
      <p:sp>
        <p:nvSpPr>
          <p:cNvPr id="3" name="Content Placeholder 2"/>
          <p:cNvSpPr>
            <a:spLocks noGrp="1"/>
          </p:cNvSpPr>
          <p:nvPr>
            <p:ph idx="1"/>
          </p:nvPr>
        </p:nvSpPr>
        <p:spPr>
          <a:xfrm>
            <a:off x="1691680" y="1772816"/>
            <a:ext cx="5842992" cy="892696"/>
          </a:xfrm>
        </p:spPr>
        <p:txBody>
          <a:bodyPr>
            <a:normAutofit/>
          </a:bodyPr>
          <a:lstStyle/>
          <a:p>
            <a:pPr marL="0" indent="0">
              <a:buNone/>
            </a:pPr>
            <a:r>
              <a:rPr lang="en-GB" b="1" dirty="0" smtClean="0">
                <a:solidFill>
                  <a:schemeClr val="accent3">
                    <a:lumMod val="50000"/>
                  </a:schemeClr>
                </a:solidFill>
              </a:rPr>
              <a:t>What does safeguarding mean?</a:t>
            </a:r>
            <a:endParaRPr lang="en-GB" b="1" dirty="0">
              <a:solidFill>
                <a:schemeClr val="accent3">
                  <a:lumMod val="50000"/>
                </a:schemeClr>
              </a:solidFill>
            </a:endParaRPr>
          </a:p>
        </p:txBody>
      </p:sp>
      <p:sp>
        <p:nvSpPr>
          <p:cNvPr id="5" name="Cloud 4"/>
          <p:cNvSpPr/>
          <p:nvPr/>
        </p:nvSpPr>
        <p:spPr>
          <a:xfrm>
            <a:off x="467544" y="2564904"/>
            <a:ext cx="8172400" cy="3672408"/>
          </a:xfrm>
          <a:prstGeom prst="cloud">
            <a:avLst/>
          </a:prstGeom>
          <a:solidFill>
            <a:schemeClr val="accent5">
              <a:lumMod val="20000"/>
              <a:lumOff val="80000"/>
            </a:schemeClr>
          </a:solidFill>
          <a:effectLst>
            <a:outerShdw blurRad="596900" dir="21540000" sx="104000" sy="104000" algn="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200" b="1" dirty="0"/>
              <a:t>Safeguarding means protecting an adult’s right to live in safety, free from abuse and neglect.</a:t>
            </a:r>
          </a:p>
        </p:txBody>
      </p:sp>
      <p:pic>
        <p:nvPicPr>
          <p:cNvPr id="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13" y="260648"/>
            <a:ext cx="7715200" cy="1143000"/>
          </a:xfrm>
        </p:spPr>
        <p:txBody>
          <a:bodyPr/>
          <a:lstStyle/>
          <a:p>
            <a:r>
              <a:rPr lang="en-GB" dirty="0" smtClean="0"/>
              <a:t>How to report abuse</a:t>
            </a:r>
            <a:endParaRPr lang="en-GB" dirty="0"/>
          </a:p>
        </p:txBody>
      </p:sp>
      <p:sp>
        <p:nvSpPr>
          <p:cNvPr id="4" name="TextBox 3"/>
          <p:cNvSpPr txBox="1"/>
          <p:nvPr/>
        </p:nvSpPr>
        <p:spPr>
          <a:xfrm>
            <a:off x="711538" y="3479502"/>
            <a:ext cx="7272808" cy="892552"/>
          </a:xfrm>
          <a:prstGeom prst="rect">
            <a:avLst/>
          </a:prstGeom>
          <a:noFill/>
        </p:spPr>
        <p:txBody>
          <a:bodyPr wrap="square" rtlCol="0">
            <a:spAutoFit/>
          </a:bodyPr>
          <a:lstStyle/>
          <a:p>
            <a:pPr marL="342900" indent="-342900">
              <a:buClr>
                <a:schemeClr val="accent3">
                  <a:lumMod val="50000"/>
                </a:schemeClr>
              </a:buClr>
              <a:buFont typeface="Wingdings" pitchFamily="2" charset="2"/>
              <a:buChar char="v"/>
            </a:pPr>
            <a:r>
              <a:rPr lang="en-GB" sz="2400" dirty="0" smtClean="0"/>
              <a:t>If it is an </a:t>
            </a:r>
            <a:r>
              <a:rPr lang="en-GB" sz="2400" b="1" dirty="0" smtClean="0"/>
              <a:t>emergency </a:t>
            </a:r>
            <a:r>
              <a:rPr lang="en-GB" sz="2400" dirty="0" smtClean="0"/>
              <a:t>and</a:t>
            </a:r>
            <a:r>
              <a:rPr lang="en-GB" sz="2400" b="1" dirty="0" smtClean="0"/>
              <a:t> someone's life is at risk -</a:t>
            </a:r>
            <a:r>
              <a:rPr lang="en-GB" sz="2400" dirty="0" smtClean="0"/>
              <a:t>  police – </a:t>
            </a:r>
            <a:r>
              <a:rPr lang="en-GB" sz="2800" b="1" dirty="0" smtClean="0">
                <a:solidFill>
                  <a:schemeClr val="accent3">
                    <a:lumMod val="50000"/>
                  </a:schemeClr>
                </a:solidFill>
              </a:rPr>
              <a:t>999</a:t>
            </a:r>
            <a:endParaRPr lang="en-GB" sz="2800" b="1" dirty="0">
              <a:solidFill>
                <a:schemeClr val="accent3">
                  <a:lumMod val="50000"/>
                </a:schemeClr>
              </a:solidFill>
            </a:endParaRPr>
          </a:p>
        </p:txBody>
      </p:sp>
      <p:sp>
        <p:nvSpPr>
          <p:cNvPr id="5" name="TextBox 4"/>
          <p:cNvSpPr txBox="1"/>
          <p:nvPr/>
        </p:nvSpPr>
        <p:spPr>
          <a:xfrm>
            <a:off x="711538" y="4376880"/>
            <a:ext cx="7344816" cy="892552"/>
          </a:xfrm>
          <a:prstGeom prst="rect">
            <a:avLst/>
          </a:prstGeom>
          <a:noFill/>
        </p:spPr>
        <p:txBody>
          <a:bodyPr wrap="square" rtlCol="0">
            <a:spAutoFit/>
          </a:bodyPr>
          <a:lstStyle/>
          <a:p>
            <a:pPr marL="342900" indent="-342900">
              <a:buClr>
                <a:schemeClr val="accent3">
                  <a:lumMod val="50000"/>
                </a:schemeClr>
              </a:buClr>
              <a:buFont typeface="Wingdings" pitchFamily="2" charset="2"/>
              <a:buChar char="v"/>
            </a:pPr>
            <a:r>
              <a:rPr lang="en-GB" sz="2400" dirty="0" smtClean="0"/>
              <a:t>If a </a:t>
            </a:r>
            <a:r>
              <a:rPr lang="en-GB" sz="2400" b="1" dirty="0" smtClean="0"/>
              <a:t>crime has been committed</a:t>
            </a:r>
            <a:r>
              <a:rPr lang="en-GB" sz="2400" dirty="0" smtClean="0"/>
              <a:t>, but it is </a:t>
            </a:r>
            <a:r>
              <a:rPr lang="en-GB" sz="2400" b="1" dirty="0" smtClean="0"/>
              <a:t>not life threatening</a:t>
            </a:r>
            <a:r>
              <a:rPr lang="en-GB" sz="2400" dirty="0" smtClean="0"/>
              <a:t> - police non-emergency line - </a:t>
            </a:r>
            <a:r>
              <a:rPr lang="en-GB" sz="2800" b="1" dirty="0" smtClean="0">
                <a:solidFill>
                  <a:schemeClr val="accent3">
                    <a:lumMod val="50000"/>
                  </a:schemeClr>
                </a:solidFill>
              </a:rPr>
              <a:t>101</a:t>
            </a:r>
            <a:endParaRPr lang="en-GB" sz="2800" b="1" dirty="0">
              <a:solidFill>
                <a:schemeClr val="accent3">
                  <a:lumMod val="50000"/>
                </a:schemeClr>
              </a:solidFill>
            </a:endParaRPr>
          </a:p>
        </p:txBody>
      </p:sp>
      <p:sp>
        <p:nvSpPr>
          <p:cNvPr id="6" name="TextBox 5"/>
          <p:cNvSpPr txBox="1"/>
          <p:nvPr/>
        </p:nvSpPr>
        <p:spPr>
          <a:xfrm>
            <a:off x="251520" y="1700808"/>
            <a:ext cx="7596844" cy="1692771"/>
          </a:xfrm>
          <a:prstGeom prst="rect">
            <a:avLst/>
          </a:prstGeom>
          <a:noFill/>
        </p:spPr>
        <p:txBody>
          <a:bodyPr wrap="square" rtlCol="0">
            <a:spAutoFit/>
          </a:bodyPr>
          <a:lstStyle/>
          <a:p>
            <a:pPr marL="800100" lvl="1" indent="-342900">
              <a:buClr>
                <a:schemeClr val="accent3">
                  <a:lumMod val="75000"/>
                </a:schemeClr>
              </a:buClr>
              <a:buFont typeface="Wingdings" pitchFamily="2" charset="2"/>
              <a:buChar char="v"/>
            </a:pPr>
            <a:r>
              <a:rPr lang="en-GB" sz="2400" dirty="0" smtClean="0"/>
              <a:t>Gateway to Care -  </a:t>
            </a:r>
            <a:r>
              <a:rPr lang="en-GB" sz="2800" b="1" dirty="0" smtClean="0">
                <a:solidFill>
                  <a:schemeClr val="accent3">
                    <a:lumMod val="50000"/>
                  </a:schemeClr>
                </a:solidFill>
              </a:rPr>
              <a:t>01422 393000</a:t>
            </a:r>
            <a:br>
              <a:rPr lang="en-GB" sz="2800" b="1" dirty="0" smtClean="0">
                <a:solidFill>
                  <a:schemeClr val="accent3">
                    <a:lumMod val="50000"/>
                  </a:schemeClr>
                </a:solidFill>
              </a:rPr>
            </a:br>
            <a:r>
              <a:rPr lang="en-GB" sz="2400" dirty="0" smtClean="0"/>
              <a:t>(</a:t>
            </a:r>
            <a:r>
              <a:rPr lang="en-GB" sz="2400" dirty="0"/>
              <a:t>Mon – </a:t>
            </a:r>
            <a:r>
              <a:rPr lang="en-GB" sz="2400" dirty="0" smtClean="0"/>
              <a:t>Fri </a:t>
            </a:r>
            <a:r>
              <a:rPr lang="en-GB" sz="2400" dirty="0"/>
              <a:t>office hours</a:t>
            </a:r>
            <a:r>
              <a:rPr lang="en-GB" sz="2400" dirty="0" smtClean="0"/>
              <a:t>)</a:t>
            </a:r>
            <a:endParaRPr lang="en-GB" sz="2400" dirty="0"/>
          </a:p>
          <a:p>
            <a:pPr marL="800100" lvl="1" indent="-342900">
              <a:buClr>
                <a:schemeClr val="accent3">
                  <a:lumMod val="75000"/>
                </a:schemeClr>
              </a:buClr>
              <a:buFont typeface="Wingdings" pitchFamily="2" charset="2"/>
              <a:buChar char="v"/>
            </a:pPr>
            <a:r>
              <a:rPr lang="en-GB" sz="2400" dirty="0" smtClean="0"/>
              <a:t>Emergency </a:t>
            </a:r>
            <a:r>
              <a:rPr lang="en-GB" sz="2400" dirty="0"/>
              <a:t>Duty Team - </a:t>
            </a:r>
            <a:r>
              <a:rPr lang="en-GB" sz="2400" b="1" dirty="0"/>
              <a:t> </a:t>
            </a:r>
            <a:r>
              <a:rPr lang="en-GB" sz="2800" b="1" dirty="0" smtClean="0">
                <a:solidFill>
                  <a:schemeClr val="accent3">
                    <a:lumMod val="50000"/>
                  </a:schemeClr>
                </a:solidFill>
              </a:rPr>
              <a:t>01422 288000</a:t>
            </a:r>
            <a:r>
              <a:rPr lang="en-GB" sz="2400" dirty="0">
                <a:solidFill>
                  <a:schemeClr val="accent5">
                    <a:lumMod val="75000"/>
                  </a:schemeClr>
                </a:solidFill>
              </a:rPr>
              <a:t/>
            </a:r>
            <a:br>
              <a:rPr lang="en-GB" sz="2400" dirty="0">
                <a:solidFill>
                  <a:schemeClr val="accent5">
                    <a:lumMod val="75000"/>
                  </a:schemeClr>
                </a:solidFill>
              </a:rPr>
            </a:br>
            <a:r>
              <a:rPr lang="en-GB" sz="2400" dirty="0" smtClean="0"/>
              <a:t>(Evenings </a:t>
            </a:r>
            <a:r>
              <a:rPr lang="en-GB" sz="2400" dirty="0"/>
              <a:t>and Weekends</a:t>
            </a:r>
            <a:r>
              <a:rPr lang="en-GB" sz="2400" dirty="0" smtClean="0"/>
              <a:t>)</a:t>
            </a:r>
            <a:endParaRPr lang="en-GB" sz="2400" dirty="0"/>
          </a:p>
        </p:txBody>
      </p:sp>
      <p:sp>
        <p:nvSpPr>
          <p:cNvPr id="8" name="TextBox 7"/>
          <p:cNvSpPr txBox="1"/>
          <p:nvPr/>
        </p:nvSpPr>
        <p:spPr>
          <a:xfrm>
            <a:off x="49044" y="5468909"/>
            <a:ext cx="9289032" cy="430887"/>
          </a:xfrm>
          <a:prstGeom prst="rect">
            <a:avLst/>
          </a:prstGeom>
          <a:noFill/>
        </p:spPr>
        <p:txBody>
          <a:bodyPr wrap="square" rtlCol="0">
            <a:spAutoFit/>
          </a:bodyPr>
          <a:lstStyle/>
          <a:p>
            <a:r>
              <a:rPr lang="en-GB" sz="2200" b="1" dirty="0" smtClean="0">
                <a:solidFill>
                  <a:schemeClr val="accent5">
                    <a:lumMod val="75000"/>
                  </a:schemeClr>
                </a:solidFill>
              </a:rPr>
              <a:t>They need to do this as soon as possible and ensure the Adult at Risk is safe! </a:t>
            </a:r>
            <a:endParaRPr lang="en-GB" sz="2200" b="1" dirty="0">
              <a:solidFill>
                <a:schemeClr val="accent5">
                  <a:lumMod val="75000"/>
                </a:schemeClr>
              </a:solidFill>
            </a:endParaRPr>
          </a:p>
        </p:txBody>
      </p:sp>
      <p:pic>
        <p:nvPicPr>
          <p:cNvPr id="7"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descr="Image result for telephone symbol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01818" y="1844824"/>
            <a:ext cx="1634678" cy="1634678"/>
          </a:xfrm>
          <a:prstGeom prst="rect">
            <a:avLst/>
          </a:prstGeom>
        </p:spPr>
      </p:pic>
      <p:sp>
        <p:nvSpPr>
          <p:cNvPr id="3" name="TextBox 2"/>
          <p:cNvSpPr txBox="1"/>
          <p:nvPr/>
        </p:nvSpPr>
        <p:spPr>
          <a:xfrm>
            <a:off x="152400" y="1124744"/>
            <a:ext cx="8884096" cy="461665"/>
          </a:xfrm>
          <a:prstGeom prst="rect">
            <a:avLst/>
          </a:prstGeom>
          <a:noFill/>
        </p:spPr>
        <p:txBody>
          <a:bodyPr wrap="square" rtlCol="0">
            <a:spAutoFit/>
          </a:bodyPr>
          <a:lstStyle/>
          <a:p>
            <a:r>
              <a:rPr lang="en-GB" sz="2400" dirty="0" smtClean="0"/>
              <a:t>Tell someone you </a:t>
            </a:r>
            <a:r>
              <a:rPr lang="en-GB" sz="2400" b="1" dirty="0" smtClean="0">
                <a:solidFill>
                  <a:schemeClr val="accent5">
                    <a:lumMod val="50000"/>
                  </a:schemeClr>
                </a:solidFill>
              </a:rPr>
              <a:t>trust</a:t>
            </a:r>
            <a:r>
              <a:rPr lang="en-GB" sz="2400" dirty="0" smtClean="0"/>
              <a:t>. They should then </a:t>
            </a:r>
            <a:r>
              <a:rPr lang="en-GB" sz="2400" dirty="0"/>
              <a:t>report the concerns </a:t>
            </a:r>
            <a:r>
              <a:rPr lang="en-GB" sz="2400" dirty="0" smtClean="0"/>
              <a:t>to…</a:t>
            </a:r>
            <a:endParaRPr lang="en-GB" sz="2400" dirty="0"/>
          </a:p>
        </p:txBody>
      </p:sp>
      <p:sp>
        <p:nvSpPr>
          <p:cNvPr id="9" name="TextBox 8"/>
          <p:cNvSpPr txBox="1"/>
          <p:nvPr/>
        </p:nvSpPr>
        <p:spPr>
          <a:xfrm>
            <a:off x="49044" y="6072394"/>
            <a:ext cx="9244136" cy="400110"/>
          </a:xfrm>
          <a:prstGeom prst="rect">
            <a:avLst/>
          </a:prstGeom>
          <a:noFill/>
        </p:spPr>
        <p:txBody>
          <a:bodyPr wrap="square" rtlCol="0">
            <a:spAutoFit/>
          </a:bodyPr>
          <a:lstStyle/>
          <a:p>
            <a:r>
              <a:rPr lang="en-GB" sz="2000" b="1" dirty="0" smtClean="0">
                <a:solidFill>
                  <a:schemeClr val="accent3">
                    <a:lumMod val="50000"/>
                  </a:schemeClr>
                </a:solidFill>
              </a:rPr>
              <a:t>You can also self-refer if you don’t feel you have anyone who can ring on your behalf </a:t>
            </a:r>
            <a:endParaRPr lang="en-GB" sz="2000" b="1" dirty="0">
              <a:solidFill>
                <a:schemeClr val="accent3">
                  <a:lumMod val="50000"/>
                </a:schemeClr>
              </a:solidFill>
            </a:endParaRPr>
          </a:p>
        </p:txBody>
      </p:sp>
    </p:spTree>
    <p:extLst>
      <p:ext uri="{BB962C8B-B14F-4D97-AF65-F5344CB8AC3E}">
        <p14:creationId xmlns:p14="http://schemas.microsoft.com/office/powerpoint/2010/main" val="6527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3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fontScale="90000"/>
          </a:bodyPr>
          <a:lstStyle/>
          <a:p>
            <a:r>
              <a:rPr lang="en-GB" dirty="0" smtClean="0"/>
              <a:t>What will happen after the concern has been reported?</a:t>
            </a:r>
            <a:endParaRPr lang="en-GB" dirty="0"/>
          </a:p>
        </p:txBody>
      </p:sp>
      <p:sp>
        <p:nvSpPr>
          <p:cNvPr id="4" name="TextBox 3"/>
          <p:cNvSpPr txBox="1"/>
          <p:nvPr/>
        </p:nvSpPr>
        <p:spPr>
          <a:xfrm>
            <a:off x="744196" y="1556792"/>
            <a:ext cx="3744416" cy="1015663"/>
          </a:xfrm>
          <a:prstGeom prst="rect">
            <a:avLst/>
          </a:prstGeom>
          <a:noFill/>
          <a:ln w="28575">
            <a:solidFill>
              <a:schemeClr val="accent5">
                <a:lumMod val="40000"/>
                <a:lumOff val="60000"/>
              </a:schemeClr>
            </a:solidFill>
          </a:ln>
        </p:spPr>
        <p:txBody>
          <a:bodyPr wrap="square" rtlCol="0">
            <a:spAutoFit/>
          </a:bodyPr>
          <a:lstStyle/>
          <a:p>
            <a:r>
              <a:rPr lang="en-GB" sz="2000" dirty="0"/>
              <a:t>When a Safeguarding Concern is raised your Local Authority has a duty to respond to the concern</a:t>
            </a:r>
            <a:r>
              <a:rPr lang="en-GB" dirty="0"/>
              <a:t>. </a:t>
            </a:r>
          </a:p>
        </p:txBody>
      </p:sp>
      <p:sp>
        <p:nvSpPr>
          <p:cNvPr id="5" name="TextBox 4"/>
          <p:cNvSpPr txBox="1"/>
          <p:nvPr/>
        </p:nvSpPr>
        <p:spPr>
          <a:xfrm>
            <a:off x="3059832" y="2915857"/>
            <a:ext cx="3024336" cy="1323439"/>
          </a:xfrm>
          <a:prstGeom prst="rect">
            <a:avLst/>
          </a:prstGeom>
          <a:noFill/>
          <a:ln w="28575">
            <a:solidFill>
              <a:schemeClr val="accent5">
                <a:lumMod val="75000"/>
              </a:schemeClr>
            </a:solidFill>
          </a:ln>
        </p:spPr>
        <p:txBody>
          <a:bodyPr wrap="square" rtlCol="0">
            <a:spAutoFit/>
          </a:bodyPr>
          <a:lstStyle/>
          <a:p>
            <a:r>
              <a:rPr lang="en-GB" sz="2000" dirty="0"/>
              <a:t>A Safeguarding Coordinator will look at the concern, and decide what should happen next. </a:t>
            </a:r>
          </a:p>
        </p:txBody>
      </p:sp>
      <p:sp>
        <p:nvSpPr>
          <p:cNvPr id="6" name="TextBox 5"/>
          <p:cNvSpPr txBox="1"/>
          <p:nvPr/>
        </p:nvSpPr>
        <p:spPr>
          <a:xfrm>
            <a:off x="4824248" y="4797152"/>
            <a:ext cx="3744416" cy="1631216"/>
          </a:xfrm>
          <a:prstGeom prst="rect">
            <a:avLst/>
          </a:prstGeom>
          <a:noFill/>
          <a:ln w="28575">
            <a:solidFill>
              <a:schemeClr val="accent5">
                <a:lumMod val="50000"/>
              </a:schemeClr>
            </a:solidFill>
          </a:ln>
        </p:spPr>
        <p:txBody>
          <a:bodyPr wrap="square" rtlCol="0">
            <a:spAutoFit/>
          </a:bodyPr>
          <a:lstStyle/>
          <a:p>
            <a:r>
              <a:rPr lang="en-GB" sz="2000" dirty="0" smtClean="0"/>
              <a:t>The Adult at Risk </a:t>
            </a:r>
            <a:r>
              <a:rPr lang="en-GB" sz="2000" dirty="0"/>
              <a:t>will be offered support to make their own choices about what they want to happen to stay </a:t>
            </a:r>
            <a:r>
              <a:rPr lang="en-GB" sz="2000" dirty="0" smtClean="0"/>
              <a:t>safe – this is called</a:t>
            </a:r>
            <a:r>
              <a:rPr lang="en-GB" sz="2000" dirty="0" smtClean="0">
                <a:solidFill>
                  <a:schemeClr val="accent3">
                    <a:lumMod val="75000"/>
                  </a:schemeClr>
                </a:solidFill>
              </a:rPr>
              <a:t> </a:t>
            </a:r>
            <a:r>
              <a:rPr lang="en-GB" sz="2000" b="1" dirty="0" smtClean="0">
                <a:solidFill>
                  <a:schemeClr val="accent3">
                    <a:lumMod val="50000"/>
                  </a:schemeClr>
                </a:solidFill>
              </a:rPr>
              <a:t>Making Safeguarding Personal</a:t>
            </a:r>
            <a:endParaRPr lang="en-GB" sz="2000" b="1" dirty="0">
              <a:solidFill>
                <a:schemeClr val="accent3">
                  <a:lumMod val="50000"/>
                </a:schemeClr>
              </a:solidFill>
            </a:endParaRPr>
          </a:p>
        </p:txBody>
      </p:sp>
      <p:cxnSp>
        <p:nvCxnSpPr>
          <p:cNvPr id="7" name="Straight Arrow Connector 6"/>
          <p:cNvCxnSpPr/>
          <p:nvPr/>
        </p:nvCxnSpPr>
        <p:spPr>
          <a:xfrm rot="16200000" flipH="1">
            <a:off x="3605442" y="4449991"/>
            <a:ext cx="1429503" cy="1008109"/>
          </a:xfrm>
          <a:prstGeom prst="bentConnector2">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1"/>
          </p:cNvCxnSpPr>
          <p:nvPr/>
        </p:nvCxnSpPr>
        <p:spPr>
          <a:xfrm>
            <a:off x="2051720" y="2572455"/>
            <a:ext cx="1008112" cy="1005122"/>
          </a:xfrm>
          <a:prstGeom prst="bentConnector3">
            <a:avLst>
              <a:gd name="adj1" fmla="val -1608"/>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6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0" fill="hold"/>
                                        <p:tgtEl>
                                          <p:spTgt spid="5"/>
                                        </p:tgtEl>
                                        <p:attrNameLst>
                                          <p:attrName>ppt_x</p:attrName>
                                        </p:attrNameLst>
                                      </p:cBhvr>
                                      <p:tavLst>
                                        <p:tav tm="0">
                                          <p:val>
                                            <p:strVal val="#ppt_x"/>
                                          </p:val>
                                        </p:tav>
                                        <p:tav tm="100000">
                                          <p:val>
                                            <p:strVal val="#ppt_x"/>
                                          </p:val>
                                        </p:tav>
                                      </p:tavLst>
                                    </p:anim>
                                    <p:anim calcmode="lin" valueType="num">
                                      <p:cBhvr additive="base">
                                        <p:cTn id="17" dur="50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12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0" fill="hold"/>
                                        <p:tgtEl>
                                          <p:spTgt spid="6"/>
                                        </p:tgtEl>
                                        <p:attrNameLst>
                                          <p:attrName>ppt_x</p:attrName>
                                        </p:attrNameLst>
                                      </p:cBhvr>
                                      <p:tavLst>
                                        <p:tav tm="0">
                                          <p:val>
                                            <p:strVal val="#ppt_x"/>
                                          </p:val>
                                        </p:tav>
                                        <p:tav tm="100000">
                                          <p:val>
                                            <p:strVal val="#ppt_x"/>
                                          </p:val>
                                        </p:tav>
                                      </p:tavLst>
                                    </p:anim>
                                    <p:anim calcmode="lin" valueType="num">
                                      <p:cBhvr additive="base">
                                        <p:cTn id="26"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332656"/>
            <a:ext cx="6639334" cy="1143000"/>
          </a:xfrm>
        </p:spPr>
        <p:txBody>
          <a:bodyPr>
            <a:normAutofit fontScale="90000"/>
          </a:bodyPr>
          <a:lstStyle/>
          <a:p>
            <a:r>
              <a:rPr lang="en-GB" dirty="0" smtClean="0"/>
              <a:t>Making Safeguarding Personal (</a:t>
            </a:r>
            <a:r>
              <a:rPr lang="en-GB" b="1" dirty="0" smtClean="0">
                <a:solidFill>
                  <a:schemeClr val="accent3">
                    <a:lumMod val="50000"/>
                  </a:schemeClr>
                </a:solidFill>
              </a:rPr>
              <a:t>MSP</a:t>
            </a:r>
            <a:r>
              <a:rPr lang="en-GB" dirty="0" smtClean="0"/>
              <a:t>) </a:t>
            </a:r>
            <a:endParaRPr lang="en-GB" dirty="0"/>
          </a:p>
        </p:txBody>
      </p:sp>
      <p:sp>
        <p:nvSpPr>
          <p:cNvPr id="4" name="Rectangle 3"/>
          <p:cNvSpPr/>
          <p:nvPr/>
        </p:nvSpPr>
        <p:spPr>
          <a:xfrm>
            <a:off x="335261" y="1484784"/>
            <a:ext cx="8506330" cy="1200329"/>
          </a:xfrm>
          <a:prstGeom prst="rect">
            <a:avLst/>
          </a:prstGeom>
        </p:spPr>
        <p:txBody>
          <a:bodyPr wrap="square">
            <a:spAutoFit/>
          </a:bodyPr>
          <a:lstStyle/>
          <a:p>
            <a:r>
              <a:rPr lang="en-GB" sz="2400" dirty="0"/>
              <a:t>Making Safeguarding Personal </a:t>
            </a:r>
            <a:r>
              <a:rPr lang="en-GB" sz="2400" dirty="0" smtClean="0"/>
              <a:t>means putting </a:t>
            </a:r>
            <a:r>
              <a:rPr lang="en-GB" sz="2400" dirty="0"/>
              <a:t>the adult </a:t>
            </a:r>
            <a:r>
              <a:rPr lang="en-GB" sz="2400" b="1" dirty="0">
                <a:solidFill>
                  <a:schemeClr val="accent3">
                    <a:lumMod val="50000"/>
                  </a:schemeClr>
                </a:solidFill>
              </a:rPr>
              <a:t>at the centre of everything</a:t>
            </a:r>
            <a:r>
              <a:rPr lang="en-GB" sz="2400" dirty="0">
                <a:solidFill>
                  <a:schemeClr val="accent3">
                    <a:lumMod val="50000"/>
                  </a:schemeClr>
                </a:solidFill>
              </a:rPr>
              <a:t> </a:t>
            </a:r>
            <a:r>
              <a:rPr lang="en-GB" sz="2400" dirty="0" smtClean="0"/>
              <a:t>from </a:t>
            </a:r>
            <a:r>
              <a:rPr lang="en-GB" sz="2400" dirty="0"/>
              <a:t>the very beginning to the very </a:t>
            </a:r>
            <a:r>
              <a:rPr lang="en-GB" sz="2400" dirty="0" smtClean="0"/>
              <a:t>end and not having something done to them. </a:t>
            </a:r>
          </a:p>
        </p:txBody>
      </p:sp>
      <p:sp>
        <p:nvSpPr>
          <p:cNvPr id="5" name="TextBox 4"/>
          <p:cNvSpPr txBox="1"/>
          <p:nvPr/>
        </p:nvSpPr>
        <p:spPr>
          <a:xfrm>
            <a:off x="258560" y="4293096"/>
            <a:ext cx="8506330" cy="461665"/>
          </a:xfrm>
          <a:prstGeom prst="rect">
            <a:avLst/>
          </a:prstGeom>
          <a:noFill/>
        </p:spPr>
        <p:txBody>
          <a:bodyPr wrap="square" rtlCol="0">
            <a:spAutoFit/>
          </a:bodyPr>
          <a:lstStyle/>
          <a:p>
            <a:r>
              <a:rPr lang="en-GB" sz="2400" dirty="0" smtClean="0"/>
              <a:t>Before raising a safeguarding concern, you need to consider </a:t>
            </a:r>
            <a:r>
              <a:rPr lang="en-GB" sz="2400" b="1" dirty="0" smtClean="0">
                <a:solidFill>
                  <a:schemeClr val="accent3">
                    <a:lumMod val="50000"/>
                  </a:schemeClr>
                </a:solidFill>
              </a:rPr>
              <a:t>MSP</a:t>
            </a:r>
            <a:r>
              <a:rPr lang="en-GB" sz="2400" dirty="0" smtClean="0"/>
              <a:t>… </a:t>
            </a:r>
          </a:p>
        </p:txBody>
      </p:sp>
      <p:sp>
        <p:nvSpPr>
          <p:cNvPr id="6" name="TextBox 5"/>
          <p:cNvSpPr txBox="1"/>
          <p:nvPr/>
        </p:nvSpPr>
        <p:spPr>
          <a:xfrm>
            <a:off x="335261" y="2685113"/>
            <a:ext cx="8352928" cy="1569660"/>
          </a:xfrm>
          <a:prstGeom prst="rect">
            <a:avLst/>
          </a:prstGeom>
          <a:noFill/>
        </p:spPr>
        <p:txBody>
          <a:bodyPr wrap="square" rtlCol="0">
            <a:spAutoFit/>
          </a:bodyPr>
          <a:lstStyle/>
          <a:p>
            <a:r>
              <a:rPr lang="en-GB" sz="2400" dirty="0" smtClean="0"/>
              <a:t>It means listening </a:t>
            </a:r>
            <a:r>
              <a:rPr lang="en-GB" sz="2400" dirty="0"/>
              <a:t>to </a:t>
            </a:r>
            <a:r>
              <a:rPr lang="en-GB" sz="2400" dirty="0" smtClean="0"/>
              <a:t>the </a:t>
            </a:r>
            <a:r>
              <a:rPr lang="en-GB" sz="2400" b="1" dirty="0" smtClean="0">
                <a:solidFill>
                  <a:schemeClr val="accent3">
                    <a:lumMod val="50000"/>
                  </a:schemeClr>
                </a:solidFill>
              </a:rPr>
              <a:t>views</a:t>
            </a:r>
            <a:r>
              <a:rPr lang="en-GB" sz="2400" b="1" dirty="0">
                <a:solidFill>
                  <a:schemeClr val="accent3">
                    <a:lumMod val="50000"/>
                  </a:schemeClr>
                </a:solidFill>
              </a:rPr>
              <a:t>, wishes, feelings </a:t>
            </a:r>
            <a:r>
              <a:rPr lang="en-GB" sz="2400" dirty="0" smtClean="0"/>
              <a:t>of the Adult at Risk. These are known as ‘</a:t>
            </a:r>
            <a:r>
              <a:rPr lang="en-GB" sz="2400" b="1" dirty="0" smtClean="0">
                <a:solidFill>
                  <a:schemeClr val="accent3">
                    <a:lumMod val="50000"/>
                  </a:schemeClr>
                </a:solidFill>
              </a:rPr>
              <a:t>desired </a:t>
            </a:r>
            <a:r>
              <a:rPr lang="en-GB" sz="2400" b="1" dirty="0">
                <a:solidFill>
                  <a:schemeClr val="accent3">
                    <a:lumMod val="50000"/>
                  </a:schemeClr>
                </a:solidFill>
              </a:rPr>
              <a:t>outcomes</a:t>
            </a:r>
            <a:r>
              <a:rPr lang="en-GB" sz="2400" dirty="0"/>
              <a:t> </a:t>
            </a:r>
            <a:r>
              <a:rPr lang="en-GB" sz="2400" dirty="0" smtClean="0"/>
              <a:t>‘. It is supporting the Adult at Risk in </a:t>
            </a:r>
            <a:r>
              <a:rPr lang="en-GB" sz="2400" b="1" dirty="0">
                <a:solidFill>
                  <a:schemeClr val="accent3">
                    <a:lumMod val="50000"/>
                  </a:schemeClr>
                </a:solidFill>
              </a:rPr>
              <a:t>making </a:t>
            </a:r>
            <a:r>
              <a:rPr lang="en-GB" sz="2400" b="1" dirty="0" smtClean="0">
                <a:solidFill>
                  <a:schemeClr val="accent3">
                    <a:lumMod val="50000"/>
                  </a:schemeClr>
                </a:solidFill>
              </a:rPr>
              <a:t>their own </a:t>
            </a:r>
            <a:r>
              <a:rPr lang="en-GB" sz="2400" b="1" dirty="0">
                <a:solidFill>
                  <a:schemeClr val="accent3">
                    <a:lumMod val="50000"/>
                  </a:schemeClr>
                </a:solidFill>
              </a:rPr>
              <a:t>choices </a:t>
            </a:r>
            <a:r>
              <a:rPr lang="en-GB" sz="2400" dirty="0"/>
              <a:t>to protect </a:t>
            </a:r>
            <a:r>
              <a:rPr lang="en-GB" sz="2400" dirty="0" smtClean="0"/>
              <a:t>themselves and keeping them </a:t>
            </a:r>
            <a:r>
              <a:rPr lang="en-GB" sz="2400" dirty="0"/>
              <a:t>safe. </a:t>
            </a:r>
          </a:p>
        </p:txBody>
      </p:sp>
      <p:sp>
        <p:nvSpPr>
          <p:cNvPr id="3" name="TextBox 2"/>
          <p:cNvSpPr txBox="1"/>
          <p:nvPr/>
        </p:nvSpPr>
        <p:spPr>
          <a:xfrm>
            <a:off x="352860" y="6049806"/>
            <a:ext cx="8624534" cy="461665"/>
          </a:xfrm>
          <a:prstGeom prst="rect">
            <a:avLst/>
          </a:prstGeom>
          <a:noFill/>
        </p:spPr>
        <p:txBody>
          <a:bodyPr wrap="square" rtlCol="0">
            <a:spAutoFit/>
          </a:bodyPr>
          <a:lstStyle/>
          <a:p>
            <a:r>
              <a:rPr lang="en-GB" sz="2400" dirty="0"/>
              <a:t>This will depend on whether the </a:t>
            </a:r>
            <a:r>
              <a:rPr lang="en-GB" sz="2400" dirty="0" smtClean="0"/>
              <a:t>Adult at Risk has Mental Capacity…</a:t>
            </a:r>
            <a:endParaRPr lang="en-GB" sz="2400" dirty="0"/>
          </a:p>
        </p:txBody>
      </p:sp>
      <p:sp>
        <p:nvSpPr>
          <p:cNvPr id="7" name="TextBox 6"/>
          <p:cNvSpPr txBox="1"/>
          <p:nvPr/>
        </p:nvSpPr>
        <p:spPr>
          <a:xfrm>
            <a:off x="93127" y="4806495"/>
            <a:ext cx="9144000" cy="492443"/>
          </a:xfrm>
          <a:prstGeom prst="rect">
            <a:avLst/>
          </a:prstGeom>
          <a:noFill/>
        </p:spPr>
        <p:txBody>
          <a:bodyPr wrap="square" rtlCol="0">
            <a:spAutoFit/>
          </a:bodyPr>
          <a:lstStyle/>
          <a:p>
            <a:pPr marL="342900" indent="-342900">
              <a:buFont typeface="Arial" pitchFamily="34" charset="0"/>
              <a:buChar char="•"/>
            </a:pPr>
            <a:r>
              <a:rPr lang="en-GB" sz="2600" b="1" dirty="0">
                <a:solidFill>
                  <a:schemeClr val="accent5">
                    <a:lumMod val="75000"/>
                  </a:schemeClr>
                </a:solidFill>
              </a:rPr>
              <a:t>Have you </a:t>
            </a:r>
            <a:r>
              <a:rPr lang="en-GB" sz="2600" b="1" dirty="0" smtClean="0">
                <a:solidFill>
                  <a:schemeClr val="accent5">
                    <a:lumMod val="75000"/>
                  </a:schemeClr>
                </a:solidFill>
              </a:rPr>
              <a:t>spoken to the person about reporting </a:t>
            </a:r>
            <a:r>
              <a:rPr lang="en-GB" sz="2600" b="1" dirty="0">
                <a:solidFill>
                  <a:schemeClr val="accent5">
                    <a:lumMod val="75000"/>
                  </a:schemeClr>
                </a:solidFill>
              </a:rPr>
              <a:t>the concern</a:t>
            </a:r>
            <a:r>
              <a:rPr lang="en-GB" sz="2600" b="1" dirty="0" smtClean="0">
                <a:solidFill>
                  <a:schemeClr val="accent5">
                    <a:lumMod val="75000"/>
                  </a:schemeClr>
                </a:solidFill>
              </a:rPr>
              <a:t>?</a:t>
            </a:r>
            <a:endParaRPr lang="en-GB" sz="2600" b="1" dirty="0">
              <a:solidFill>
                <a:schemeClr val="accent5">
                  <a:lumMod val="75000"/>
                </a:schemeClr>
              </a:solidFill>
            </a:endParaRPr>
          </a:p>
        </p:txBody>
      </p:sp>
      <p:sp>
        <p:nvSpPr>
          <p:cNvPr id="8" name="TextBox 7"/>
          <p:cNvSpPr txBox="1"/>
          <p:nvPr/>
        </p:nvSpPr>
        <p:spPr>
          <a:xfrm>
            <a:off x="93127" y="5277322"/>
            <a:ext cx="9144000" cy="492443"/>
          </a:xfrm>
          <a:prstGeom prst="rect">
            <a:avLst/>
          </a:prstGeom>
          <a:noFill/>
        </p:spPr>
        <p:txBody>
          <a:bodyPr wrap="square" rtlCol="0">
            <a:spAutoFit/>
          </a:bodyPr>
          <a:lstStyle/>
          <a:p>
            <a:pPr marL="285750" indent="-285750">
              <a:buFont typeface="Arial" pitchFamily="34" charset="0"/>
              <a:buChar char="•"/>
            </a:pPr>
            <a:r>
              <a:rPr lang="en-GB" sz="2600" b="1" dirty="0">
                <a:solidFill>
                  <a:schemeClr val="accent5">
                    <a:lumMod val="50000"/>
                  </a:schemeClr>
                </a:solidFill>
              </a:rPr>
              <a:t>What outcomes do they want from a safeguarding referral</a:t>
            </a:r>
            <a:r>
              <a:rPr lang="en-GB" sz="2600" b="1" dirty="0" smtClean="0">
                <a:solidFill>
                  <a:schemeClr val="accent5">
                    <a:lumMod val="50000"/>
                  </a:schemeClr>
                </a:solidFill>
              </a:rPr>
              <a:t>?</a:t>
            </a:r>
            <a:endParaRPr lang="en-GB" sz="2600" b="1" dirty="0">
              <a:solidFill>
                <a:schemeClr val="accent5">
                  <a:lumMod val="50000"/>
                </a:schemeClr>
              </a:solidFill>
            </a:endParaRPr>
          </a:p>
        </p:txBody>
      </p:sp>
    </p:spTree>
    <p:extLst>
      <p:ext uri="{BB962C8B-B14F-4D97-AF65-F5344CB8AC3E}">
        <p14:creationId xmlns:p14="http://schemas.microsoft.com/office/powerpoint/2010/main" val="38555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500"/>
                                        <p:tgtEl>
                                          <p:spTgt spid="4"/>
                                        </p:tgtEl>
                                      </p:cBhvr>
                                    </p:animEffect>
                                    <p:anim calcmode="lin" valueType="num">
                                      <p:cBhvr>
                                        <p:cTn id="8" dur="3500" fill="hold"/>
                                        <p:tgtEl>
                                          <p:spTgt spid="4"/>
                                        </p:tgtEl>
                                        <p:attrNameLst>
                                          <p:attrName>ppt_x</p:attrName>
                                        </p:attrNameLst>
                                      </p:cBhvr>
                                      <p:tavLst>
                                        <p:tav tm="0">
                                          <p:val>
                                            <p:strVal val="#ppt_x"/>
                                          </p:val>
                                        </p:tav>
                                        <p:tav tm="100000">
                                          <p:val>
                                            <p:strVal val="#ppt_x"/>
                                          </p:val>
                                        </p:tav>
                                      </p:tavLst>
                                    </p:anim>
                                    <p:anim calcmode="lin" valueType="num">
                                      <p:cBhvr>
                                        <p:cTn id="9" dur="3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0"/>
                                        <p:tgtEl>
                                          <p:spTgt spid="6"/>
                                        </p:tgtEl>
                                      </p:cBhvr>
                                    </p:animEffect>
                                    <p:anim calcmode="lin" valueType="num">
                                      <p:cBhvr>
                                        <p:cTn id="15" dur="5000" fill="hold"/>
                                        <p:tgtEl>
                                          <p:spTgt spid="6"/>
                                        </p:tgtEl>
                                        <p:attrNameLst>
                                          <p:attrName>ppt_x</p:attrName>
                                        </p:attrNameLst>
                                      </p:cBhvr>
                                      <p:tavLst>
                                        <p:tav tm="0">
                                          <p:val>
                                            <p:strVal val="#ppt_x"/>
                                          </p:val>
                                        </p:tav>
                                        <p:tav tm="100000">
                                          <p:val>
                                            <p:strVal val="#ppt_x"/>
                                          </p:val>
                                        </p:tav>
                                      </p:tavLst>
                                    </p:anim>
                                    <p:anim calcmode="lin" valueType="num">
                                      <p:cBhvr>
                                        <p:cTn id="16" dur="5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500"/>
                                        <p:tgtEl>
                                          <p:spTgt spid="5"/>
                                        </p:tgtEl>
                                      </p:cBhvr>
                                    </p:animEffect>
                                    <p:anim calcmode="lin" valueType="num">
                                      <p:cBhvr>
                                        <p:cTn id="22" dur="3500" fill="hold"/>
                                        <p:tgtEl>
                                          <p:spTgt spid="5"/>
                                        </p:tgtEl>
                                        <p:attrNameLst>
                                          <p:attrName>ppt_x</p:attrName>
                                        </p:attrNameLst>
                                      </p:cBhvr>
                                      <p:tavLst>
                                        <p:tav tm="0">
                                          <p:val>
                                            <p:strVal val="#ppt_x"/>
                                          </p:val>
                                        </p:tav>
                                        <p:tav tm="100000">
                                          <p:val>
                                            <p:strVal val="#ppt_x"/>
                                          </p:val>
                                        </p:tav>
                                      </p:tavLst>
                                    </p:anim>
                                    <p:anim calcmode="lin" valueType="num">
                                      <p:cBhvr>
                                        <p:cTn id="23" dur="35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5500"/>
                            </p:stCondLst>
                            <p:childTnLst>
                              <p:par>
                                <p:cTn id="29" presetID="26" presetClass="emph" presetSubtype="0" fill="hold" grpId="1" nodeType="afterEffect">
                                  <p:stCondLst>
                                    <p:cond delay="0"/>
                                  </p:stCondLst>
                                  <p:childTnLst>
                                    <p:animEffect transition="out" filter="fade">
                                      <p:cBhvr>
                                        <p:cTn id="30" dur="2000" tmFilter="0, 0; .2, .5; .8, .5; 1, 0"/>
                                        <p:tgtEl>
                                          <p:spTgt spid="7"/>
                                        </p:tgtEl>
                                      </p:cBhvr>
                                    </p:animEffect>
                                    <p:animScale>
                                      <p:cBhvr>
                                        <p:cTn id="31" dur="1000" autoRev="1" fill="hold"/>
                                        <p:tgtEl>
                                          <p:spTgt spid="7"/>
                                        </p:tgtEl>
                                      </p:cBhvr>
                                      <p:by x="105000" y="105000"/>
                                    </p:animScale>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par>
                          <p:cTn id="36" fill="hold">
                            <p:stCondLst>
                              <p:cond delay="9500"/>
                            </p:stCondLst>
                            <p:childTnLst>
                              <p:par>
                                <p:cTn id="37" presetID="26" presetClass="emph" presetSubtype="0" fill="hold" grpId="1" nodeType="afterEffect">
                                  <p:stCondLst>
                                    <p:cond delay="0"/>
                                  </p:stCondLst>
                                  <p:childTnLst>
                                    <p:animEffect transition="out" filter="fade">
                                      <p:cBhvr>
                                        <p:cTn id="38" dur="2000" tmFilter="0, 0; .2, .5; .8, .5; 1, 0"/>
                                        <p:tgtEl>
                                          <p:spTgt spid="8"/>
                                        </p:tgtEl>
                                      </p:cBhvr>
                                    </p:animEffect>
                                    <p:animScale>
                                      <p:cBhvr>
                                        <p:cTn id="39" dur="1000" autoRev="1" fill="hold"/>
                                        <p:tgtEl>
                                          <p:spTgt spid="8"/>
                                        </p:tgtEl>
                                      </p:cBhvr>
                                      <p:by x="105000" y="105000"/>
                                    </p:animScale>
                                  </p:childTnLst>
                                </p:cTn>
                              </p:par>
                            </p:childTnLst>
                          </p:cTn>
                        </p:par>
                        <p:par>
                          <p:cTn id="40" fill="hold">
                            <p:stCondLst>
                              <p:cond delay="11500"/>
                            </p:stCondLst>
                            <p:childTnLst>
                              <p:par>
                                <p:cTn id="41" presetID="2" presetClass="entr" presetSubtype="4"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3000" fill="hold"/>
                                        <p:tgtEl>
                                          <p:spTgt spid="3"/>
                                        </p:tgtEl>
                                        <p:attrNameLst>
                                          <p:attrName>ppt_x</p:attrName>
                                        </p:attrNameLst>
                                      </p:cBhvr>
                                      <p:tavLst>
                                        <p:tav tm="0">
                                          <p:val>
                                            <p:strVal val="#ppt_x"/>
                                          </p:val>
                                        </p:tav>
                                        <p:tav tm="100000">
                                          <p:val>
                                            <p:strVal val="#ppt_x"/>
                                          </p:val>
                                        </p:tav>
                                      </p:tavLst>
                                    </p:anim>
                                    <p:anim calcmode="lin" valueType="num">
                                      <p:cBhvr additive="base">
                                        <p:cTn id="4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Capacity</a:t>
            </a:r>
            <a:endParaRPr lang="en-GB" dirty="0"/>
          </a:p>
        </p:txBody>
      </p:sp>
      <p:sp>
        <p:nvSpPr>
          <p:cNvPr id="6" name="TextBox 5"/>
          <p:cNvSpPr txBox="1"/>
          <p:nvPr/>
        </p:nvSpPr>
        <p:spPr>
          <a:xfrm>
            <a:off x="539552" y="1412776"/>
            <a:ext cx="8381880" cy="461665"/>
          </a:xfrm>
          <a:prstGeom prst="rect">
            <a:avLst/>
          </a:prstGeom>
          <a:noFill/>
        </p:spPr>
        <p:txBody>
          <a:bodyPr wrap="square" rtlCol="0">
            <a:spAutoFit/>
          </a:bodyPr>
          <a:lstStyle/>
          <a:p>
            <a:pPr algn="ctr"/>
            <a:r>
              <a:rPr lang="en-GB" sz="2400" dirty="0"/>
              <a:t>Mental Capacity is </a:t>
            </a:r>
            <a:r>
              <a:rPr lang="en-GB" sz="2400" b="1" dirty="0">
                <a:solidFill>
                  <a:schemeClr val="accent5">
                    <a:lumMod val="50000"/>
                  </a:schemeClr>
                </a:solidFill>
              </a:rPr>
              <a:t>whether a </a:t>
            </a:r>
            <a:r>
              <a:rPr lang="en-GB" sz="2400" b="1" dirty="0" smtClean="0">
                <a:solidFill>
                  <a:schemeClr val="accent5">
                    <a:lumMod val="50000"/>
                  </a:schemeClr>
                </a:solidFill>
              </a:rPr>
              <a:t>person </a:t>
            </a:r>
            <a:r>
              <a:rPr lang="en-GB" sz="2400" b="1" dirty="0">
                <a:solidFill>
                  <a:schemeClr val="accent5">
                    <a:lumMod val="50000"/>
                  </a:schemeClr>
                </a:solidFill>
              </a:rPr>
              <a:t>can make a decision</a:t>
            </a:r>
            <a:r>
              <a:rPr lang="en-GB" sz="2400" dirty="0"/>
              <a:t>. </a:t>
            </a:r>
            <a:endParaRPr lang="en-GB" sz="2400" dirty="0" smtClean="0"/>
          </a:p>
        </p:txBody>
      </p:sp>
      <p:sp>
        <p:nvSpPr>
          <p:cNvPr id="7" name="TextBox 6"/>
          <p:cNvSpPr txBox="1"/>
          <p:nvPr/>
        </p:nvSpPr>
        <p:spPr>
          <a:xfrm>
            <a:off x="467544" y="5805264"/>
            <a:ext cx="7848872" cy="369332"/>
          </a:xfrm>
          <a:prstGeom prst="rect">
            <a:avLst/>
          </a:prstGeom>
          <a:noFill/>
        </p:spPr>
        <p:txBody>
          <a:bodyPr wrap="square" rtlCol="0">
            <a:spAutoFit/>
          </a:bodyPr>
          <a:lstStyle/>
          <a:p>
            <a:pPr algn="ctr"/>
            <a:r>
              <a:rPr lang="en-GB" dirty="0"/>
              <a:t>We should </a:t>
            </a:r>
            <a:r>
              <a:rPr lang="en-GB" b="1" dirty="0">
                <a:solidFill>
                  <a:schemeClr val="accent5">
                    <a:lumMod val="75000"/>
                  </a:schemeClr>
                </a:solidFill>
              </a:rPr>
              <a:t>ALWAYS</a:t>
            </a:r>
            <a:r>
              <a:rPr lang="en-GB" dirty="0"/>
              <a:t> assume somebody </a:t>
            </a:r>
            <a:r>
              <a:rPr lang="en-GB" b="1" dirty="0"/>
              <a:t>has capacity </a:t>
            </a:r>
            <a:r>
              <a:rPr lang="en-GB" dirty="0"/>
              <a:t>unless </a:t>
            </a:r>
            <a:r>
              <a:rPr lang="en-GB" dirty="0" smtClean="0"/>
              <a:t>proved </a:t>
            </a:r>
            <a:r>
              <a:rPr lang="en-GB" dirty="0"/>
              <a:t>otherwise. </a:t>
            </a:r>
          </a:p>
        </p:txBody>
      </p:sp>
      <p:sp>
        <p:nvSpPr>
          <p:cNvPr id="15" name="TextBox 14"/>
          <p:cNvSpPr txBox="1"/>
          <p:nvPr/>
        </p:nvSpPr>
        <p:spPr>
          <a:xfrm>
            <a:off x="467544" y="1988840"/>
            <a:ext cx="4622552" cy="369332"/>
          </a:xfrm>
          <a:prstGeom prst="rect">
            <a:avLst/>
          </a:prstGeom>
          <a:noFill/>
        </p:spPr>
        <p:txBody>
          <a:bodyPr wrap="square" rtlCol="0">
            <a:spAutoFit/>
          </a:bodyPr>
          <a:lstStyle/>
          <a:p>
            <a:r>
              <a:rPr lang="en-GB" dirty="0"/>
              <a:t>Mental capacity is </a:t>
            </a:r>
            <a:r>
              <a:rPr lang="en-GB" b="1" dirty="0">
                <a:solidFill>
                  <a:schemeClr val="accent3">
                    <a:lumMod val="50000"/>
                  </a:schemeClr>
                </a:solidFill>
              </a:rPr>
              <a:t>decision specific</a:t>
            </a:r>
            <a:endParaRPr lang="en-GB" dirty="0">
              <a:solidFill>
                <a:schemeClr val="accent3">
                  <a:lumMod val="50000"/>
                </a:schemeClr>
              </a:solidFill>
            </a:endParaRPr>
          </a:p>
        </p:txBody>
      </p:sp>
      <p:sp>
        <p:nvSpPr>
          <p:cNvPr id="17" name="TextBox 16"/>
          <p:cNvSpPr txBox="1"/>
          <p:nvPr/>
        </p:nvSpPr>
        <p:spPr>
          <a:xfrm>
            <a:off x="1119094" y="2564904"/>
            <a:ext cx="7299317" cy="923330"/>
          </a:xfrm>
          <a:prstGeom prst="rect">
            <a:avLst/>
          </a:prstGeom>
          <a:noFill/>
        </p:spPr>
        <p:txBody>
          <a:bodyPr wrap="square" rtlCol="0">
            <a:spAutoFit/>
          </a:bodyPr>
          <a:lstStyle/>
          <a:p>
            <a:r>
              <a:rPr lang="en-GB" dirty="0" smtClean="0"/>
              <a:t>For example: Someone may have </a:t>
            </a:r>
            <a:r>
              <a:rPr lang="en-GB" dirty="0"/>
              <a:t>capacity to make simple decisions like what they want </a:t>
            </a:r>
            <a:r>
              <a:rPr lang="en-GB" dirty="0" smtClean="0"/>
              <a:t>to eat, </a:t>
            </a:r>
            <a:r>
              <a:rPr lang="en-GB" dirty="0"/>
              <a:t>but may not have the capacity to make more complex decisions like where they live.</a:t>
            </a:r>
          </a:p>
        </p:txBody>
      </p:sp>
      <p:sp>
        <p:nvSpPr>
          <p:cNvPr id="18" name="TextBox 17"/>
          <p:cNvSpPr txBox="1"/>
          <p:nvPr/>
        </p:nvSpPr>
        <p:spPr>
          <a:xfrm>
            <a:off x="539552" y="3717032"/>
            <a:ext cx="3542432" cy="369332"/>
          </a:xfrm>
          <a:prstGeom prst="rect">
            <a:avLst/>
          </a:prstGeom>
          <a:noFill/>
        </p:spPr>
        <p:txBody>
          <a:bodyPr wrap="square" rtlCol="0">
            <a:spAutoFit/>
          </a:bodyPr>
          <a:lstStyle/>
          <a:p>
            <a:r>
              <a:rPr lang="en-GB" dirty="0"/>
              <a:t>Mental capacity is also </a:t>
            </a:r>
            <a:r>
              <a:rPr lang="en-GB" b="1" dirty="0">
                <a:solidFill>
                  <a:schemeClr val="accent3">
                    <a:lumMod val="50000"/>
                  </a:schemeClr>
                </a:solidFill>
              </a:rPr>
              <a:t>time specific</a:t>
            </a:r>
            <a:endParaRPr lang="en-GB" dirty="0">
              <a:solidFill>
                <a:schemeClr val="accent3">
                  <a:lumMod val="50000"/>
                </a:schemeClr>
              </a:solidFill>
            </a:endParaRPr>
          </a:p>
        </p:txBody>
      </p:sp>
      <p:sp>
        <p:nvSpPr>
          <p:cNvPr id="19" name="TextBox 18"/>
          <p:cNvSpPr txBox="1"/>
          <p:nvPr/>
        </p:nvSpPr>
        <p:spPr>
          <a:xfrm>
            <a:off x="1115616" y="4301434"/>
            <a:ext cx="7200800" cy="1200329"/>
          </a:xfrm>
          <a:prstGeom prst="rect">
            <a:avLst/>
          </a:prstGeom>
          <a:noFill/>
        </p:spPr>
        <p:txBody>
          <a:bodyPr wrap="square" rtlCol="0">
            <a:spAutoFit/>
          </a:bodyPr>
          <a:lstStyle/>
          <a:p>
            <a:r>
              <a:rPr lang="en-GB" dirty="0"/>
              <a:t>For </a:t>
            </a:r>
            <a:r>
              <a:rPr lang="en-GB" dirty="0" smtClean="0"/>
              <a:t>example: Someone has </a:t>
            </a:r>
            <a:r>
              <a:rPr lang="en-GB" dirty="0"/>
              <a:t>had a head injury, and </a:t>
            </a:r>
            <a:r>
              <a:rPr lang="en-GB" dirty="0" smtClean="0"/>
              <a:t>cannot </a:t>
            </a:r>
            <a:r>
              <a:rPr lang="en-GB" dirty="0"/>
              <a:t>retain </a:t>
            </a:r>
            <a:r>
              <a:rPr lang="en-GB" dirty="0" smtClean="0"/>
              <a:t>any information, so they cannot make </a:t>
            </a:r>
            <a:r>
              <a:rPr lang="en-GB" dirty="0"/>
              <a:t>a decision, but 6 months later they </a:t>
            </a:r>
            <a:r>
              <a:rPr lang="en-GB" dirty="0" smtClean="0"/>
              <a:t>make </a:t>
            </a:r>
            <a:r>
              <a:rPr lang="en-GB" dirty="0"/>
              <a:t>a full recovery and </a:t>
            </a:r>
            <a:r>
              <a:rPr lang="en-GB" dirty="0" smtClean="0"/>
              <a:t>have no memory problems, so they now have full </a:t>
            </a:r>
            <a:r>
              <a:rPr lang="en-GB" dirty="0"/>
              <a:t>mental capacity to make a decision. </a:t>
            </a:r>
          </a:p>
        </p:txBody>
      </p:sp>
      <p:pic>
        <p:nvPicPr>
          <p:cNvPr id="9"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4000"/>
                                        <p:tgtEl>
                                          <p:spTgt spid="17"/>
                                        </p:tgtEl>
                                      </p:cBhvr>
                                    </p:animEffect>
                                    <p:anim calcmode="lin" valueType="num">
                                      <p:cBhvr>
                                        <p:cTn id="20" dur="4000" fill="hold"/>
                                        <p:tgtEl>
                                          <p:spTgt spid="17"/>
                                        </p:tgtEl>
                                        <p:attrNameLst>
                                          <p:attrName>ppt_x</p:attrName>
                                        </p:attrNameLst>
                                      </p:cBhvr>
                                      <p:tavLst>
                                        <p:tav tm="0">
                                          <p:val>
                                            <p:strVal val="#ppt_x"/>
                                          </p:val>
                                        </p:tav>
                                        <p:tav tm="100000">
                                          <p:val>
                                            <p:strVal val="#ppt_x"/>
                                          </p:val>
                                        </p:tav>
                                      </p:tavLst>
                                    </p:anim>
                                    <p:anim calcmode="lin" valueType="num">
                                      <p:cBhvr>
                                        <p:cTn id="21" dur="4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4000"/>
                                        <p:tgtEl>
                                          <p:spTgt spid="19"/>
                                        </p:tgtEl>
                                      </p:cBhvr>
                                    </p:animEffect>
                                    <p:anim calcmode="lin" valueType="num">
                                      <p:cBhvr>
                                        <p:cTn id="32" dur="4000" fill="hold"/>
                                        <p:tgtEl>
                                          <p:spTgt spid="19"/>
                                        </p:tgtEl>
                                        <p:attrNameLst>
                                          <p:attrName>ppt_x</p:attrName>
                                        </p:attrNameLst>
                                      </p:cBhvr>
                                      <p:tavLst>
                                        <p:tav tm="0">
                                          <p:val>
                                            <p:strVal val="#ppt_x"/>
                                          </p:val>
                                        </p:tav>
                                        <p:tav tm="100000">
                                          <p:val>
                                            <p:strVal val="#ppt_x"/>
                                          </p:val>
                                        </p:tav>
                                      </p:tavLst>
                                    </p:anim>
                                    <p:anim calcmode="lin" valueType="num">
                                      <p:cBhvr>
                                        <p:cTn id="33" dur="4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ppt_x</p:attrName>
                                        </p:attrNameLst>
                                      </p:cBhvr>
                                      <p:tavLst>
                                        <p:tav tm="0">
                                          <p:val>
                                            <p:strVal val="#ppt_x"/>
                                          </p:val>
                                        </p:tav>
                                        <p:tav tm="100000">
                                          <p:val>
                                            <p:strVal val="#ppt_x"/>
                                          </p:val>
                                        </p:tav>
                                      </p:tavLst>
                                    </p:anim>
                                    <p:anim calcmode="lin" valueType="num">
                                      <p:cBhvr>
                                        <p:cTn id="4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6355" y="1124744"/>
            <a:ext cx="7423939" cy="830997"/>
          </a:xfrm>
          <a:prstGeom prst="rect">
            <a:avLst/>
          </a:prstGeom>
          <a:noFill/>
        </p:spPr>
        <p:txBody>
          <a:bodyPr wrap="square" rtlCol="0">
            <a:spAutoFit/>
          </a:bodyPr>
          <a:lstStyle/>
          <a:p>
            <a:r>
              <a:rPr lang="en-GB" sz="2400" dirty="0"/>
              <a:t>To assess somebody's mental capacity there are </a:t>
            </a:r>
            <a:r>
              <a:rPr lang="en-GB" sz="2400" b="1" dirty="0">
                <a:solidFill>
                  <a:schemeClr val="accent5">
                    <a:lumMod val="75000"/>
                  </a:schemeClr>
                </a:solidFill>
              </a:rPr>
              <a:t>4 main questions</a:t>
            </a:r>
            <a:r>
              <a:rPr lang="en-GB" sz="2400" dirty="0"/>
              <a:t> to ask; </a:t>
            </a:r>
            <a:endParaRPr lang="en-GB" sz="2400" dirty="0" smtClean="0"/>
          </a:p>
        </p:txBody>
      </p:sp>
      <p:sp>
        <p:nvSpPr>
          <p:cNvPr id="5" name="TextBox 4"/>
          <p:cNvSpPr txBox="1"/>
          <p:nvPr/>
        </p:nvSpPr>
        <p:spPr>
          <a:xfrm>
            <a:off x="376026" y="4149080"/>
            <a:ext cx="8158266" cy="646331"/>
          </a:xfrm>
          <a:prstGeom prst="rect">
            <a:avLst/>
          </a:prstGeom>
          <a:noFill/>
        </p:spPr>
        <p:txBody>
          <a:bodyPr wrap="square" rtlCol="0">
            <a:spAutoFit/>
          </a:bodyPr>
          <a:lstStyle/>
          <a:p>
            <a:r>
              <a:rPr lang="en-GB" dirty="0"/>
              <a:t>If the person isn't able to do </a:t>
            </a:r>
            <a:r>
              <a:rPr lang="en-GB" b="1" dirty="0">
                <a:solidFill>
                  <a:schemeClr val="accent5">
                    <a:lumMod val="75000"/>
                  </a:schemeClr>
                </a:solidFill>
              </a:rPr>
              <a:t>one or more of these</a:t>
            </a:r>
            <a:r>
              <a:rPr lang="en-GB" dirty="0"/>
              <a:t>, then they are deemed as ‘lacking mental capacity’. </a:t>
            </a:r>
          </a:p>
        </p:txBody>
      </p:sp>
      <p:sp>
        <p:nvSpPr>
          <p:cNvPr id="6" name="TextBox 5"/>
          <p:cNvSpPr txBox="1"/>
          <p:nvPr/>
        </p:nvSpPr>
        <p:spPr>
          <a:xfrm>
            <a:off x="827584" y="3676114"/>
            <a:ext cx="3312368" cy="369332"/>
          </a:xfrm>
          <a:prstGeom prst="rect">
            <a:avLst/>
          </a:prstGeom>
          <a:noFill/>
        </p:spPr>
        <p:txBody>
          <a:bodyPr wrap="square" rtlCol="0">
            <a:spAutoFit/>
          </a:bodyPr>
          <a:lstStyle/>
          <a:p>
            <a:pPr marL="342900" indent="-342900">
              <a:buClr>
                <a:schemeClr val="accent5">
                  <a:lumMod val="40000"/>
                  <a:lumOff val="60000"/>
                </a:schemeClr>
              </a:buClr>
              <a:buFont typeface="+mj-lt"/>
              <a:buAutoNum type="arabicPeriod" startAt="4"/>
            </a:pPr>
            <a:r>
              <a:rPr lang="en-GB" dirty="0"/>
              <a:t>Communicate their </a:t>
            </a:r>
            <a:r>
              <a:rPr lang="en-GB" dirty="0" smtClean="0"/>
              <a:t>decision</a:t>
            </a:r>
            <a:endParaRPr lang="en-GB" dirty="0"/>
          </a:p>
        </p:txBody>
      </p:sp>
      <p:sp>
        <p:nvSpPr>
          <p:cNvPr id="7" name="TextBox 6"/>
          <p:cNvSpPr txBox="1"/>
          <p:nvPr/>
        </p:nvSpPr>
        <p:spPr>
          <a:xfrm>
            <a:off x="827584" y="2907083"/>
            <a:ext cx="6942342" cy="369332"/>
          </a:xfrm>
          <a:prstGeom prst="rect">
            <a:avLst/>
          </a:prstGeom>
          <a:noFill/>
        </p:spPr>
        <p:txBody>
          <a:bodyPr wrap="square" rtlCol="0">
            <a:spAutoFit/>
          </a:bodyPr>
          <a:lstStyle/>
          <a:p>
            <a:pPr marL="342900" indent="-342900">
              <a:buClr>
                <a:schemeClr val="accent5">
                  <a:lumMod val="75000"/>
                </a:schemeClr>
              </a:buClr>
              <a:buFont typeface="+mj-lt"/>
              <a:buAutoNum type="arabicPeriod" startAt="2"/>
            </a:pPr>
            <a:r>
              <a:rPr lang="en-GB" dirty="0"/>
              <a:t>Retain that information long enough to be able to make a </a:t>
            </a:r>
            <a:r>
              <a:rPr lang="en-GB" dirty="0" smtClean="0"/>
              <a:t>decision</a:t>
            </a:r>
            <a:endParaRPr lang="en-GB" dirty="0"/>
          </a:p>
        </p:txBody>
      </p:sp>
      <p:sp>
        <p:nvSpPr>
          <p:cNvPr id="8" name="Content Placeholder 2"/>
          <p:cNvSpPr>
            <a:spLocks noGrp="1"/>
          </p:cNvSpPr>
          <p:nvPr>
            <p:ph idx="1"/>
          </p:nvPr>
        </p:nvSpPr>
        <p:spPr>
          <a:xfrm>
            <a:off x="376026" y="4869160"/>
            <a:ext cx="8275316" cy="940329"/>
          </a:xfrm>
          <a:ln>
            <a:noFill/>
          </a:ln>
        </p:spPr>
        <p:txBody>
          <a:bodyPr>
            <a:noAutofit/>
          </a:bodyPr>
          <a:lstStyle/>
          <a:p>
            <a:pPr marL="0" indent="0">
              <a:buNone/>
            </a:pPr>
            <a:r>
              <a:rPr lang="en-GB" sz="1800" dirty="0" smtClean="0"/>
              <a:t>However, we should always consider </a:t>
            </a:r>
            <a:r>
              <a:rPr lang="en-GB" sz="1800" b="1" dirty="0" smtClean="0">
                <a:solidFill>
                  <a:schemeClr val="accent5">
                    <a:lumMod val="75000"/>
                  </a:schemeClr>
                </a:solidFill>
              </a:rPr>
              <a:t>alternative ways of asking a question </a:t>
            </a:r>
            <a:r>
              <a:rPr lang="en-GB" sz="1800" dirty="0" smtClean="0"/>
              <a:t>e.g. the person might not understand what is being asked initially, but if it was said in a simpler way or visual aids were used, they may understand.</a:t>
            </a:r>
            <a:endParaRPr lang="en-GB" sz="2400" dirty="0"/>
          </a:p>
        </p:txBody>
      </p:sp>
      <p:sp>
        <p:nvSpPr>
          <p:cNvPr id="9" name="TextBox 8"/>
          <p:cNvSpPr txBox="1"/>
          <p:nvPr/>
        </p:nvSpPr>
        <p:spPr>
          <a:xfrm>
            <a:off x="827584" y="2534810"/>
            <a:ext cx="5358166" cy="369332"/>
          </a:xfrm>
          <a:prstGeom prst="rect">
            <a:avLst/>
          </a:prstGeom>
          <a:noFill/>
        </p:spPr>
        <p:txBody>
          <a:bodyPr wrap="square" rtlCol="0">
            <a:spAutoFit/>
          </a:bodyPr>
          <a:lstStyle/>
          <a:p>
            <a:pPr marL="342900" indent="-342900" fontAlgn="base">
              <a:buClr>
                <a:schemeClr val="accent5">
                  <a:lumMod val="50000"/>
                </a:schemeClr>
              </a:buClr>
              <a:buFont typeface="+mj-lt"/>
              <a:buAutoNum type="arabicPeriod"/>
            </a:pPr>
            <a:r>
              <a:rPr lang="en-GB" dirty="0"/>
              <a:t>Understand the information given to them</a:t>
            </a:r>
          </a:p>
        </p:txBody>
      </p:sp>
      <p:sp>
        <p:nvSpPr>
          <p:cNvPr id="11" name="TextBox 10"/>
          <p:cNvSpPr txBox="1"/>
          <p:nvPr/>
        </p:nvSpPr>
        <p:spPr>
          <a:xfrm>
            <a:off x="827584" y="3306782"/>
            <a:ext cx="6942342" cy="369332"/>
          </a:xfrm>
          <a:prstGeom prst="rect">
            <a:avLst/>
          </a:prstGeom>
          <a:noFill/>
        </p:spPr>
        <p:txBody>
          <a:bodyPr wrap="square" rtlCol="0">
            <a:spAutoFit/>
          </a:bodyPr>
          <a:lstStyle/>
          <a:p>
            <a:pPr marL="342900" indent="-342900">
              <a:buClr>
                <a:schemeClr val="accent5">
                  <a:lumMod val="60000"/>
                  <a:lumOff val="40000"/>
                </a:schemeClr>
              </a:buClr>
              <a:buFont typeface="+mj-lt"/>
              <a:buAutoNum type="arabicPeriod" startAt="3"/>
            </a:pPr>
            <a:r>
              <a:rPr lang="en-GB" dirty="0"/>
              <a:t>Weigh up the information available to make a </a:t>
            </a:r>
            <a:r>
              <a:rPr lang="en-GB" dirty="0" smtClean="0"/>
              <a:t>decision</a:t>
            </a:r>
            <a:endParaRPr lang="en-GB" dirty="0"/>
          </a:p>
        </p:txBody>
      </p:sp>
      <p:sp>
        <p:nvSpPr>
          <p:cNvPr id="13" name="TextBox 12"/>
          <p:cNvSpPr txBox="1"/>
          <p:nvPr/>
        </p:nvSpPr>
        <p:spPr>
          <a:xfrm>
            <a:off x="348680" y="2075059"/>
            <a:ext cx="5112568" cy="369332"/>
          </a:xfrm>
          <a:prstGeom prst="rect">
            <a:avLst/>
          </a:prstGeom>
          <a:noFill/>
        </p:spPr>
        <p:txBody>
          <a:bodyPr wrap="square" rtlCol="0">
            <a:spAutoFit/>
          </a:bodyPr>
          <a:lstStyle/>
          <a:p>
            <a:r>
              <a:rPr lang="en-GB" dirty="0" smtClean="0"/>
              <a:t>Is </a:t>
            </a:r>
            <a:r>
              <a:rPr lang="en-GB" dirty="0"/>
              <a:t>the person able to </a:t>
            </a:r>
            <a:r>
              <a:rPr lang="en-GB" dirty="0" smtClean="0"/>
              <a:t>…</a:t>
            </a:r>
            <a:endParaRPr lang="en-GB" dirty="0"/>
          </a:p>
        </p:txBody>
      </p:sp>
      <p:sp>
        <p:nvSpPr>
          <p:cNvPr id="2" name="TextBox 1"/>
          <p:cNvSpPr txBox="1"/>
          <p:nvPr/>
        </p:nvSpPr>
        <p:spPr>
          <a:xfrm>
            <a:off x="343251" y="302955"/>
            <a:ext cx="6633153" cy="707886"/>
          </a:xfrm>
          <a:prstGeom prst="rect">
            <a:avLst/>
          </a:prstGeom>
          <a:noFill/>
        </p:spPr>
        <p:txBody>
          <a:bodyPr wrap="square" rtlCol="0">
            <a:spAutoFit/>
          </a:bodyPr>
          <a:lstStyle/>
          <a:p>
            <a:r>
              <a:rPr lang="en-GB" sz="4000" dirty="0" smtClean="0"/>
              <a:t>Assessing Mental Capacity </a:t>
            </a:r>
            <a:endParaRPr lang="en-GB" sz="4000" dirty="0"/>
          </a:p>
        </p:txBody>
      </p:sp>
      <p:sp>
        <p:nvSpPr>
          <p:cNvPr id="3" name="TextBox 2"/>
          <p:cNvSpPr txBox="1"/>
          <p:nvPr/>
        </p:nvSpPr>
        <p:spPr>
          <a:xfrm>
            <a:off x="376026" y="6093296"/>
            <a:ext cx="8064896" cy="369332"/>
          </a:xfrm>
          <a:prstGeom prst="rect">
            <a:avLst/>
          </a:prstGeom>
          <a:noFill/>
        </p:spPr>
        <p:txBody>
          <a:bodyPr wrap="square" rtlCol="0">
            <a:spAutoFit/>
          </a:bodyPr>
          <a:lstStyle/>
          <a:p>
            <a:r>
              <a:rPr lang="en-GB" dirty="0" smtClean="0"/>
              <a:t>Speak to a GP, Nurse or Social Worker about assessing someone’s mental capacity. </a:t>
            </a:r>
            <a:endParaRPr lang="en-GB" dirty="0"/>
          </a:p>
        </p:txBody>
      </p:sp>
    </p:spTree>
    <p:extLst>
      <p:ext uri="{BB962C8B-B14F-4D97-AF65-F5344CB8AC3E}">
        <p14:creationId xmlns:p14="http://schemas.microsoft.com/office/powerpoint/2010/main" val="10826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3000"/>
                                        <p:tgtEl>
                                          <p:spTgt spid="5"/>
                                        </p:tgtEl>
                                      </p:cBhvr>
                                    </p:animEffect>
                                    <p:anim calcmode="lin" valueType="num">
                                      <p:cBhvr>
                                        <p:cTn id="38" dur="3000" fill="hold"/>
                                        <p:tgtEl>
                                          <p:spTgt spid="5"/>
                                        </p:tgtEl>
                                        <p:attrNameLst>
                                          <p:attrName>ppt_x</p:attrName>
                                        </p:attrNameLst>
                                      </p:cBhvr>
                                      <p:tavLst>
                                        <p:tav tm="0">
                                          <p:val>
                                            <p:strVal val="#ppt_x"/>
                                          </p:val>
                                        </p:tav>
                                        <p:tav tm="100000">
                                          <p:val>
                                            <p:strVal val="#ppt_x"/>
                                          </p:val>
                                        </p:tav>
                                      </p:tavLst>
                                    </p:anim>
                                    <p:anim calcmode="lin" valueType="num">
                                      <p:cBhvr>
                                        <p:cTn id="3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3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build="p"/>
      <p:bldP spid="9" grpId="0"/>
      <p:bldP spid="11" grpId="0"/>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636" y="1355765"/>
            <a:ext cx="8158266" cy="400110"/>
          </a:xfrm>
          <a:prstGeom prst="rect">
            <a:avLst/>
          </a:prstGeom>
          <a:noFill/>
        </p:spPr>
        <p:txBody>
          <a:bodyPr wrap="square" rtlCol="0">
            <a:spAutoFit/>
          </a:bodyPr>
          <a:lstStyle/>
          <a:p>
            <a:r>
              <a:rPr lang="en-GB" sz="2000" b="1" dirty="0" smtClean="0"/>
              <a:t>What is an Advocate?</a:t>
            </a:r>
          </a:p>
        </p:txBody>
      </p:sp>
      <p:sp>
        <p:nvSpPr>
          <p:cNvPr id="5" name="TextBox 4"/>
          <p:cNvSpPr txBox="1"/>
          <p:nvPr/>
        </p:nvSpPr>
        <p:spPr>
          <a:xfrm>
            <a:off x="1907704" y="367193"/>
            <a:ext cx="4392488" cy="769441"/>
          </a:xfrm>
          <a:prstGeom prst="rect">
            <a:avLst/>
          </a:prstGeom>
          <a:noFill/>
        </p:spPr>
        <p:txBody>
          <a:bodyPr wrap="square" rtlCol="0">
            <a:spAutoFit/>
          </a:bodyPr>
          <a:lstStyle/>
          <a:p>
            <a:pPr algn="ctr"/>
            <a:r>
              <a:rPr lang="en-GB" sz="4400" dirty="0" smtClean="0"/>
              <a:t>Advocacy</a:t>
            </a:r>
            <a:endParaRPr lang="en-GB" sz="3600" dirty="0"/>
          </a:p>
        </p:txBody>
      </p:sp>
      <p:pic>
        <p:nvPicPr>
          <p:cNvPr id="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7455" y="5229200"/>
            <a:ext cx="8662102" cy="400110"/>
          </a:xfrm>
          <a:prstGeom prst="rect">
            <a:avLst/>
          </a:prstGeom>
          <a:noFill/>
        </p:spPr>
        <p:txBody>
          <a:bodyPr wrap="square" rtlCol="0">
            <a:spAutoFit/>
          </a:bodyPr>
          <a:lstStyle/>
          <a:p>
            <a:r>
              <a:rPr lang="en-GB" sz="2000" dirty="0"/>
              <a:t>The Adult at Risk is </a:t>
            </a:r>
            <a:r>
              <a:rPr lang="en-GB" sz="2000" dirty="0" smtClean="0"/>
              <a:t>entitled </a:t>
            </a:r>
            <a:r>
              <a:rPr lang="en-GB" sz="2000" dirty="0"/>
              <a:t>to an </a:t>
            </a:r>
            <a:r>
              <a:rPr lang="en-GB" sz="2000" b="1" dirty="0">
                <a:solidFill>
                  <a:schemeClr val="accent3">
                    <a:lumMod val="50000"/>
                  </a:schemeClr>
                </a:solidFill>
              </a:rPr>
              <a:t>Advocate</a:t>
            </a:r>
            <a:r>
              <a:rPr lang="en-GB" sz="2000" dirty="0"/>
              <a:t> during the Safeguarding Process.</a:t>
            </a:r>
          </a:p>
        </p:txBody>
      </p:sp>
      <p:sp>
        <p:nvSpPr>
          <p:cNvPr id="8" name="TextBox 7"/>
          <p:cNvSpPr txBox="1"/>
          <p:nvPr/>
        </p:nvSpPr>
        <p:spPr>
          <a:xfrm>
            <a:off x="362442" y="1844824"/>
            <a:ext cx="7920880" cy="1015663"/>
          </a:xfrm>
          <a:prstGeom prst="rect">
            <a:avLst/>
          </a:prstGeom>
          <a:noFill/>
        </p:spPr>
        <p:txBody>
          <a:bodyPr wrap="square" rtlCol="0">
            <a:spAutoFit/>
          </a:bodyPr>
          <a:lstStyle/>
          <a:p>
            <a:r>
              <a:rPr lang="en-GB" sz="2000" dirty="0"/>
              <a:t>An Advocate will listen to the Adult at Risk and </a:t>
            </a:r>
            <a:r>
              <a:rPr lang="en-GB" sz="2000" b="1" dirty="0">
                <a:solidFill>
                  <a:schemeClr val="accent3">
                    <a:lumMod val="75000"/>
                  </a:schemeClr>
                </a:solidFill>
              </a:rPr>
              <a:t>help them to say what they want</a:t>
            </a:r>
            <a:r>
              <a:rPr lang="en-GB" sz="2000" dirty="0"/>
              <a:t>, </a:t>
            </a:r>
            <a:r>
              <a:rPr lang="en-GB" sz="2000" b="1" dirty="0">
                <a:solidFill>
                  <a:schemeClr val="accent5">
                    <a:lumMod val="50000"/>
                  </a:schemeClr>
                </a:solidFill>
              </a:rPr>
              <a:t>understand what is being said</a:t>
            </a:r>
            <a:r>
              <a:rPr lang="en-GB" sz="2000" dirty="0"/>
              <a:t>, </a:t>
            </a:r>
            <a:r>
              <a:rPr lang="en-GB" sz="2000" b="1" dirty="0">
                <a:solidFill>
                  <a:schemeClr val="accent3">
                    <a:lumMod val="50000"/>
                  </a:schemeClr>
                </a:solidFill>
              </a:rPr>
              <a:t>make sure their rights are met</a:t>
            </a:r>
            <a:r>
              <a:rPr lang="en-GB" sz="2000" dirty="0"/>
              <a:t>, and </a:t>
            </a:r>
            <a:r>
              <a:rPr lang="en-GB" sz="2000" b="1" dirty="0">
                <a:solidFill>
                  <a:schemeClr val="accent5">
                    <a:lumMod val="75000"/>
                  </a:schemeClr>
                </a:solidFill>
              </a:rPr>
              <a:t>get the service they need</a:t>
            </a:r>
            <a:r>
              <a:rPr lang="en-GB" sz="2000" dirty="0"/>
              <a:t>. </a:t>
            </a:r>
          </a:p>
        </p:txBody>
      </p:sp>
      <p:sp>
        <p:nvSpPr>
          <p:cNvPr id="9" name="TextBox 8"/>
          <p:cNvSpPr txBox="1"/>
          <p:nvPr/>
        </p:nvSpPr>
        <p:spPr>
          <a:xfrm>
            <a:off x="347952" y="3140968"/>
            <a:ext cx="6696744" cy="400110"/>
          </a:xfrm>
          <a:prstGeom prst="rect">
            <a:avLst/>
          </a:prstGeom>
          <a:noFill/>
        </p:spPr>
        <p:txBody>
          <a:bodyPr wrap="square" rtlCol="0">
            <a:spAutoFit/>
          </a:bodyPr>
          <a:lstStyle/>
          <a:p>
            <a:r>
              <a:rPr lang="en-GB" sz="2000" b="1" dirty="0" smtClean="0"/>
              <a:t>Who can be an </a:t>
            </a:r>
            <a:r>
              <a:rPr lang="en-GB" sz="2000" b="1" dirty="0"/>
              <a:t>A</a:t>
            </a:r>
            <a:r>
              <a:rPr lang="en-GB" sz="2000" b="1" dirty="0" smtClean="0"/>
              <a:t>dvocate?</a:t>
            </a:r>
            <a:endParaRPr lang="en-GB" sz="2000" b="1" dirty="0"/>
          </a:p>
        </p:txBody>
      </p:sp>
      <p:sp>
        <p:nvSpPr>
          <p:cNvPr id="10" name="TextBox 9"/>
          <p:cNvSpPr txBox="1"/>
          <p:nvPr/>
        </p:nvSpPr>
        <p:spPr>
          <a:xfrm>
            <a:off x="395537" y="3645024"/>
            <a:ext cx="6264696" cy="1323439"/>
          </a:xfrm>
          <a:prstGeom prst="rect">
            <a:avLst/>
          </a:prstGeom>
          <a:noFill/>
        </p:spPr>
        <p:txBody>
          <a:bodyPr wrap="square" rtlCol="0">
            <a:spAutoFit/>
          </a:bodyPr>
          <a:lstStyle/>
          <a:p>
            <a:r>
              <a:rPr lang="en-GB" sz="2000" dirty="0" smtClean="0"/>
              <a:t>An Advocate </a:t>
            </a:r>
            <a:r>
              <a:rPr lang="en-GB" sz="2000" dirty="0"/>
              <a:t>can </a:t>
            </a:r>
            <a:r>
              <a:rPr lang="en-GB" sz="2000" dirty="0" smtClean="0"/>
              <a:t>be:</a:t>
            </a:r>
          </a:p>
          <a:p>
            <a:pPr marL="742950" lvl="1" indent="-285750">
              <a:buClr>
                <a:schemeClr val="accent3">
                  <a:lumMod val="50000"/>
                </a:schemeClr>
              </a:buClr>
              <a:buFont typeface="Arial" pitchFamily="34" charset="0"/>
              <a:buChar char="•"/>
            </a:pPr>
            <a:r>
              <a:rPr lang="en-GB" sz="2000" dirty="0" smtClean="0"/>
              <a:t>a </a:t>
            </a:r>
            <a:r>
              <a:rPr lang="en-GB" sz="2000" dirty="0"/>
              <a:t>family member, </a:t>
            </a:r>
            <a:endParaRPr lang="en-GB" sz="2000" dirty="0" smtClean="0"/>
          </a:p>
          <a:p>
            <a:pPr marL="742950" lvl="1" indent="-285750">
              <a:buClr>
                <a:schemeClr val="accent5">
                  <a:lumMod val="50000"/>
                </a:schemeClr>
              </a:buClr>
              <a:buFont typeface="Arial" pitchFamily="34" charset="0"/>
              <a:buChar char="•"/>
            </a:pPr>
            <a:r>
              <a:rPr lang="en-GB" sz="2000" dirty="0" smtClean="0"/>
              <a:t>a </a:t>
            </a:r>
            <a:r>
              <a:rPr lang="en-GB" sz="2000" dirty="0"/>
              <a:t>friend or </a:t>
            </a:r>
            <a:endParaRPr lang="en-GB" sz="2000" dirty="0" smtClean="0"/>
          </a:p>
          <a:p>
            <a:pPr marL="742950" lvl="1" indent="-285750">
              <a:buClr>
                <a:schemeClr val="accent3">
                  <a:lumMod val="75000"/>
                </a:schemeClr>
              </a:buClr>
              <a:buFont typeface="Arial" pitchFamily="34" charset="0"/>
              <a:buChar char="•"/>
            </a:pPr>
            <a:r>
              <a:rPr lang="en-GB" sz="2000" dirty="0" smtClean="0"/>
              <a:t>an </a:t>
            </a:r>
            <a:r>
              <a:rPr lang="en-GB" sz="2000" dirty="0"/>
              <a:t>Independent Mental Capacity Advocate (IMCA). </a:t>
            </a:r>
          </a:p>
        </p:txBody>
      </p:sp>
      <p:sp>
        <p:nvSpPr>
          <p:cNvPr id="11" name="TextBox 10"/>
          <p:cNvSpPr txBox="1"/>
          <p:nvPr/>
        </p:nvSpPr>
        <p:spPr>
          <a:xfrm>
            <a:off x="96718" y="5805264"/>
            <a:ext cx="8897509" cy="707886"/>
          </a:xfrm>
          <a:prstGeom prst="rect">
            <a:avLst/>
          </a:prstGeom>
          <a:noFill/>
        </p:spPr>
        <p:txBody>
          <a:bodyPr wrap="square" rtlCol="0">
            <a:spAutoFit/>
          </a:bodyPr>
          <a:lstStyle/>
          <a:p>
            <a:r>
              <a:rPr lang="en-GB" sz="2000" dirty="0" smtClean="0"/>
              <a:t>They should </a:t>
            </a:r>
            <a:r>
              <a:rPr lang="en-GB" sz="2000" dirty="0"/>
              <a:t>speak to the </a:t>
            </a:r>
            <a:r>
              <a:rPr lang="en-GB" sz="2000" dirty="0" smtClean="0"/>
              <a:t>Safeguarding Co-ordinator </a:t>
            </a:r>
            <a:r>
              <a:rPr lang="en-GB" sz="2000" dirty="0"/>
              <a:t>who can arrange this for them. </a:t>
            </a:r>
          </a:p>
          <a:p>
            <a:endParaRPr lang="en-GB" sz="2000" dirty="0"/>
          </a:p>
        </p:txBody>
      </p:sp>
    </p:spTree>
    <p:extLst>
      <p:ext uri="{BB962C8B-B14F-4D97-AF65-F5344CB8AC3E}">
        <p14:creationId xmlns:p14="http://schemas.microsoft.com/office/powerpoint/2010/main" val="12272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4000"/>
                                        <p:tgtEl>
                                          <p:spTgt spid="8"/>
                                        </p:tgtEl>
                                      </p:cBhvr>
                                    </p:animEffect>
                                    <p:anim calcmode="lin" valueType="num">
                                      <p:cBhvr>
                                        <p:cTn id="13" dur="4000" fill="hold"/>
                                        <p:tgtEl>
                                          <p:spTgt spid="8"/>
                                        </p:tgtEl>
                                        <p:attrNameLst>
                                          <p:attrName>ppt_x</p:attrName>
                                        </p:attrNameLst>
                                      </p:cBhvr>
                                      <p:tavLst>
                                        <p:tav tm="0">
                                          <p:val>
                                            <p:strVal val="#ppt_x"/>
                                          </p:val>
                                        </p:tav>
                                        <p:tav tm="100000">
                                          <p:val>
                                            <p:strVal val="#ppt_x"/>
                                          </p:val>
                                        </p:tav>
                                      </p:tavLst>
                                    </p:anim>
                                    <p:anim calcmode="lin" valueType="num">
                                      <p:cBhvr>
                                        <p:cTn id="14" dur="4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4000"/>
                                        <p:tgtEl>
                                          <p:spTgt spid="10"/>
                                        </p:tgtEl>
                                      </p:cBhvr>
                                    </p:animEffect>
                                    <p:anim calcmode="lin" valueType="num">
                                      <p:cBhvr>
                                        <p:cTn id="25" dur="4000" fill="hold"/>
                                        <p:tgtEl>
                                          <p:spTgt spid="10"/>
                                        </p:tgtEl>
                                        <p:attrNameLst>
                                          <p:attrName>ppt_x</p:attrName>
                                        </p:attrNameLst>
                                      </p:cBhvr>
                                      <p:tavLst>
                                        <p:tav tm="0">
                                          <p:val>
                                            <p:strVal val="#ppt_x"/>
                                          </p:val>
                                        </p:tav>
                                        <p:tav tm="100000">
                                          <p:val>
                                            <p:strVal val="#ppt_x"/>
                                          </p:val>
                                        </p:tav>
                                      </p:tavLst>
                                    </p:anim>
                                    <p:anim calcmode="lin" valueType="num">
                                      <p:cBhvr>
                                        <p:cTn id="26" dur="4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SUMMARY</a:t>
            </a:r>
            <a:endParaRPr lang="en-GB" dirty="0"/>
          </a:p>
        </p:txBody>
      </p:sp>
      <p:sp>
        <p:nvSpPr>
          <p:cNvPr id="4" name="TextBox 3"/>
          <p:cNvSpPr txBox="1"/>
          <p:nvPr/>
        </p:nvSpPr>
        <p:spPr>
          <a:xfrm>
            <a:off x="672132" y="1303932"/>
            <a:ext cx="7971103" cy="1446550"/>
          </a:xfrm>
          <a:prstGeom prst="rect">
            <a:avLst/>
          </a:prstGeom>
          <a:noFill/>
        </p:spPr>
        <p:txBody>
          <a:bodyPr wrap="square" rtlCol="0">
            <a:spAutoFit/>
          </a:bodyPr>
          <a:lstStyle/>
          <a:p>
            <a:r>
              <a:rPr lang="en-GB" sz="2800" b="1" dirty="0" smtClean="0">
                <a:solidFill>
                  <a:schemeClr val="accent3">
                    <a:lumMod val="50000"/>
                  </a:schemeClr>
                </a:solidFill>
              </a:rPr>
              <a:t>Types of Abuse</a:t>
            </a:r>
          </a:p>
          <a:p>
            <a:r>
              <a:rPr lang="en-GB" sz="2000" dirty="0" smtClean="0"/>
              <a:t>Physical, Emotional/Psychological, Sexual, Domestic Abuse, Neglect or Acts of Omission, Financial, Modern Day Slavery, Discriminatory, Self-Neglect, Forced Marriage and Honour Based Violence</a:t>
            </a:r>
            <a:endParaRPr lang="en-GB" sz="2000" dirty="0"/>
          </a:p>
        </p:txBody>
      </p:sp>
      <p:sp>
        <p:nvSpPr>
          <p:cNvPr id="5" name="TextBox 4"/>
          <p:cNvSpPr txBox="1"/>
          <p:nvPr/>
        </p:nvSpPr>
        <p:spPr>
          <a:xfrm>
            <a:off x="647343" y="2996952"/>
            <a:ext cx="7971103" cy="1138773"/>
          </a:xfrm>
          <a:prstGeom prst="rect">
            <a:avLst/>
          </a:prstGeom>
          <a:noFill/>
        </p:spPr>
        <p:txBody>
          <a:bodyPr wrap="square" rtlCol="0">
            <a:spAutoFit/>
          </a:bodyPr>
          <a:lstStyle/>
          <a:p>
            <a:r>
              <a:rPr lang="en-GB" sz="2800" b="1" dirty="0" smtClean="0">
                <a:solidFill>
                  <a:schemeClr val="accent5">
                    <a:lumMod val="50000"/>
                  </a:schemeClr>
                </a:solidFill>
              </a:rPr>
              <a:t>How to report abuse</a:t>
            </a:r>
          </a:p>
          <a:p>
            <a:r>
              <a:rPr lang="en-GB" sz="2000" dirty="0" smtClean="0"/>
              <a:t>Gateway </a:t>
            </a:r>
            <a:r>
              <a:rPr lang="en-GB" sz="2000" dirty="0"/>
              <a:t>to Care -  </a:t>
            </a:r>
            <a:r>
              <a:rPr lang="en-GB" sz="2000" b="1" dirty="0">
                <a:solidFill>
                  <a:schemeClr val="accent5">
                    <a:lumMod val="75000"/>
                  </a:schemeClr>
                </a:solidFill>
              </a:rPr>
              <a:t>01422 393000</a:t>
            </a:r>
            <a:r>
              <a:rPr lang="en-GB" sz="2000" dirty="0">
                <a:solidFill>
                  <a:schemeClr val="accent5">
                    <a:lumMod val="75000"/>
                  </a:schemeClr>
                </a:solidFill>
              </a:rPr>
              <a:t> </a:t>
            </a:r>
            <a:r>
              <a:rPr lang="en-GB" sz="2000" dirty="0"/>
              <a:t>(Mon – Fri office </a:t>
            </a:r>
            <a:r>
              <a:rPr lang="en-GB" sz="2000" dirty="0" smtClean="0"/>
              <a:t>hours)</a:t>
            </a:r>
          </a:p>
          <a:p>
            <a:r>
              <a:rPr lang="en-GB" sz="2000" dirty="0" smtClean="0"/>
              <a:t>Emergency </a:t>
            </a:r>
            <a:r>
              <a:rPr lang="en-GB" sz="2000" dirty="0"/>
              <a:t>Duty Team - </a:t>
            </a:r>
            <a:r>
              <a:rPr lang="en-GB" sz="2000" b="1" dirty="0"/>
              <a:t> </a:t>
            </a:r>
            <a:r>
              <a:rPr lang="en-GB" sz="2000" b="1" dirty="0">
                <a:solidFill>
                  <a:schemeClr val="accent5">
                    <a:lumMod val="75000"/>
                  </a:schemeClr>
                </a:solidFill>
              </a:rPr>
              <a:t>01422 </a:t>
            </a:r>
            <a:r>
              <a:rPr lang="en-GB" sz="2000" b="1" dirty="0" smtClean="0">
                <a:solidFill>
                  <a:schemeClr val="accent5">
                    <a:lumMod val="75000"/>
                  </a:schemeClr>
                </a:solidFill>
              </a:rPr>
              <a:t>288000 </a:t>
            </a:r>
            <a:r>
              <a:rPr lang="en-GB" sz="2000" dirty="0" smtClean="0"/>
              <a:t>(Evenings </a:t>
            </a:r>
            <a:r>
              <a:rPr lang="en-GB" sz="2000" dirty="0"/>
              <a:t>and Weekends)</a:t>
            </a:r>
          </a:p>
        </p:txBody>
      </p:sp>
      <p:sp>
        <p:nvSpPr>
          <p:cNvPr id="7" name="TextBox 6"/>
          <p:cNvSpPr txBox="1"/>
          <p:nvPr/>
        </p:nvSpPr>
        <p:spPr>
          <a:xfrm>
            <a:off x="683568" y="4653136"/>
            <a:ext cx="8136904" cy="1754326"/>
          </a:xfrm>
          <a:prstGeom prst="rect">
            <a:avLst/>
          </a:prstGeom>
          <a:noFill/>
        </p:spPr>
        <p:txBody>
          <a:bodyPr wrap="square" rtlCol="0">
            <a:spAutoFit/>
          </a:bodyPr>
          <a:lstStyle/>
          <a:p>
            <a:r>
              <a:rPr lang="en-GB" sz="2800" b="1" dirty="0" smtClean="0">
                <a:solidFill>
                  <a:schemeClr val="accent3">
                    <a:lumMod val="75000"/>
                  </a:schemeClr>
                </a:solidFill>
              </a:rPr>
              <a:t>Making Safeguarding Personal</a:t>
            </a:r>
          </a:p>
          <a:p>
            <a:pPr marL="342900" indent="-342900">
              <a:buClr>
                <a:schemeClr val="accent3">
                  <a:lumMod val="75000"/>
                </a:schemeClr>
              </a:buClr>
              <a:buFont typeface="Arial" pitchFamily="34" charset="0"/>
              <a:buChar char="•"/>
            </a:pPr>
            <a:r>
              <a:rPr lang="en-GB" sz="2000" dirty="0"/>
              <a:t>Have you spoken to the person about reporting the </a:t>
            </a:r>
            <a:r>
              <a:rPr lang="en-GB" sz="2000" dirty="0" smtClean="0"/>
              <a:t>concern?</a:t>
            </a:r>
            <a:br>
              <a:rPr lang="en-GB" sz="2000" dirty="0" smtClean="0"/>
            </a:br>
            <a:r>
              <a:rPr lang="en-GB" sz="2000" b="1" dirty="0" smtClean="0">
                <a:solidFill>
                  <a:schemeClr val="accent3">
                    <a:lumMod val="50000"/>
                  </a:schemeClr>
                </a:solidFill>
              </a:rPr>
              <a:t>If not why not</a:t>
            </a:r>
            <a:r>
              <a:rPr lang="en-GB" sz="2000" dirty="0" smtClean="0"/>
              <a:t>?</a:t>
            </a:r>
          </a:p>
          <a:p>
            <a:pPr marL="342900" indent="-342900">
              <a:buClr>
                <a:schemeClr val="accent3">
                  <a:lumMod val="75000"/>
                </a:schemeClr>
              </a:buClr>
              <a:buFont typeface="Arial" pitchFamily="34" charset="0"/>
              <a:buChar char="•"/>
            </a:pPr>
            <a:r>
              <a:rPr lang="en-GB" sz="2000" dirty="0" smtClean="0"/>
              <a:t>What </a:t>
            </a:r>
            <a:r>
              <a:rPr lang="en-GB" sz="2000" b="1" dirty="0" smtClean="0">
                <a:solidFill>
                  <a:schemeClr val="accent3">
                    <a:lumMod val="50000"/>
                  </a:schemeClr>
                </a:solidFill>
              </a:rPr>
              <a:t>outcomes</a:t>
            </a:r>
            <a:r>
              <a:rPr lang="en-GB" sz="2000" dirty="0" smtClean="0"/>
              <a:t> does the person want from a safeguarding referral?</a:t>
            </a:r>
          </a:p>
          <a:p>
            <a:pPr marL="342900" indent="-342900">
              <a:buClr>
                <a:schemeClr val="accent3">
                  <a:lumMod val="75000"/>
                </a:schemeClr>
              </a:buClr>
              <a:buFont typeface="Arial" pitchFamily="34" charset="0"/>
              <a:buChar char="•"/>
            </a:pPr>
            <a:r>
              <a:rPr lang="en-GB" sz="2000" dirty="0" smtClean="0"/>
              <a:t>Do they have </a:t>
            </a:r>
            <a:r>
              <a:rPr lang="en-GB" sz="2000" b="1" dirty="0" smtClean="0">
                <a:solidFill>
                  <a:schemeClr val="accent3">
                    <a:lumMod val="50000"/>
                  </a:schemeClr>
                </a:solidFill>
              </a:rPr>
              <a:t>mental capacity </a:t>
            </a:r>
            <a:r>
              <a:rPr lang="en-GB" sz="2000" dirty="0" smtClean="0"/>
              <a:t>to make this decision?</a:t>
            </a:r>
          </a:p>
        </p:txBody>
      </p:sp>
      <p:pic>
        <p:nvPicPr>
          <p:cNvPr id="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1" y="5157191"/>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517" y="260648"/>
            <a:ext cx="8229600" cy="1143000"/>
          </a:xfrm>
        </p:spPr>
        <p:txBody>
          <a:bodyPr/>
          <a:lstStyle/>
          <a:p>
            <a:r>
              <a:rPr lang="en-GB" dirty="0" smtClean="0"/>
              <a:t>Other Useful Information </a:t>
            </a:r>
            <a:endParaRPr lang="en-GB" dirty="0"/>
          </a:p>
        </p:txBody>
      </p:sp>
      <p:pic>
        <p:nvPicPr>
          <p:cNvPr id="5"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633" y="1718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23928" y="5609952"/>
            <a:ext cx="3531993" cy="369332"/>
          </a:xfrm>
          <a:prstGeom prst="rect">
            <a:avLst/>
          </a:prstGeom>
        </p:spPr>
        <p:txBody>
          <a:bodyPr wrap="none">
            <a:spAutoFit/>
          </a:bodyPr>
          <a:lstStyle/>
          <a:p>
            <a:r>
              <a:rPr lang="en-GB" u="sng" dirty="0">
                <a:hlinkClick r:id="rId3"/>
              </a:rPr>
              <a:t>www.calderdale-safeguarding.co.uk</a:t>
            </a:r>
            <a:endParaRPr lang="en-GB" dirty="0"/>
          </a:p>
        </p:txBody>
      </p:sp>
      <p:sp>
        <p:nvSpPr>
          <p:cNvPr id="7" name="Rectangle 6"/>
          <p:cNvSpPr/>
          <p:nvPr/>
        </p:nvSpPr>
        <p:spPr>
          <a:xfrm>
            <a:off x="3203848" y="4581128"/>
            <a:ext cx="5382344" cy="646331"/>
          </a:xfrm>
          <a:prstGeom prst="rect">
            <a:avLst/>
          </a:prstGeom>
        </p:spPr>
        <p:txBody>
          <a:bodyPr wrap="square">
            <a:spAutoFit/>
          </a:bodyPr>
          <a:lstStyle/>
          <a:p>
            <a:r>
              <a:rPr lang="en-GB" dirty="0" smtClean="0">
                <a:hlinkClick r:id="rId4"/>
              </a:rPr>
              <a:t>www.womencentre.org.uk/calderdale-staying-safe</a:t>
            </a:r>
            <a:endParaRPr lang="en-GB" dirty="0" smtClean="0"/>
          </a:p>
          <a:p>
            <a:endParaRPr lang="en-GB" dirty="0" smtClean="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5756" y="4508314"/>
            <a:ext cx="1867272" cy="648877"/>
          </a:xfrm>
          <a:prstGeom prst="rect">
            <a:avLst/>
          </a:prstGeom>
        </p:spPr>
      </p:pic>
      <p:pic>
        <p:nvPicPr>
          <p:cNvPr id="9" name="Picture 8"/>
          <p:cNvPicPr/>
          <p:nvPr/>
        </p:nvPicPr>
        <p:blipFill rotWithShape="1">
          <a:blip r:embed="rId6"/>
          <a:srcRect l="7984" t="15089" r="75883" b="71006"/>
          <a:stretch/>
        </p:blipFill>
        <p:spPr bwMode="auto">
          <a:xfrm>
            <a:off x="6012160" y="3061581"/>
            <a:ext cx="2304256" cy="1224136"/>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7"/>
          <a:srcRect l="5489" t="8581" r="77380" b="75739"/>
          <a:stretch/>
        </p:blipFill>
        <p:spPr bwMode="auto">
          <a:xfrm>
            <a:off x="3207221" y="2067715"/>
            <a:ext cx="2016224" cy="1188517"/>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8"/>
          <a:srcRect l="9813" t="9172" r="81705" b="75740"/>
          <a:stretch/>
        </p:blipFill>
        <p:spPr bwMode="auto">
          <a:xfrm>
            <a:off x="549200" y="2661973"/>
            <a:ext cx="1700192" cy="1544356"/>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0201" y="1471877"/>
            <a:ext cx="2251660" cy="1336923"/>
          </a:xfrm>
          <a:prstGeom prst="rect">
            <a:avLst/>
          </a:prstGeom>
        </p:spPr>
      </p:pic>
      <p:sp>
        <p:nvSpPr>
          <p:cNvPr id="15" name="Content Placeholder 2"/>
          <p:cNvSpPr>
            <a:spLocks noGrp="1"/>
          </p:cNvSpPr>
          <p:nvPr>
            <p:ph idx="1"/>
          </p:nvPr>
        </p:nvSpPr>
        <p:spPr>
          <a:xfrm>
            <a:off x="395536" y="1391043"/>
            <a:ext cx="2448272" cy="676672"/>
          </a:xfrm>
        </p:spPr>
        <p:txBody>
          <a:bodyPr>
            <a:noAutofit/>
          </a:bodyPr>
          <a:lstStyle/>
          <a:p>
            <a:pPr marL="0" indent="0">
              <a:buNone/>
            </a:pPr>
            <a:r>
              <a:rPr lang="en-GB" sz="3600" b="1" dirty="0" smtClean="0">
                <a:solidFill>
                  <a:schemeClr val="accent5">
                    <a:lumMod val="50000"/>
                  </a:schemeClr>
                </a:solidFill>
              </a:rPr>
              <a:t>Sarah’s Law </a:t>
            </a:r>
            <a:endParaRPr lang="en-GB" sz="3600" b="1" dirty="0">
              <a:solidFill>
                <a:schemeClr val="accent5">
                  <a:lumMod val="50000"/>
                </a:schemeClr>
              </a:solidFill>
            </a:endParaRPr>
          </a:p>
        </p:txBody>
      </p:sp>
    </p:spTree>
    <p:extLst>
      <p:ext uri="{BB962C8B-B14F-4D97-AF65-F5344CB8AC3E}">
        <p14:creationId xmlns:p14="http://schemas.microsoft.com/office/powerpoint/2010/main" val="109793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5869" y="1268760"/>
            <a:ext cx="8229600" cy="5040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dirty="0" smtClean="0"/>
              <a:t>Can anybody name the different</a:t>
            </a:r>
            <a:r>
              <a:rPr lang="en-GB" sz="2000" b="1" dirty="0" smtClean="0"/>
              <a:t> types of adult abuse</a:t>
            </a:r>
            <a:r>
              <a:rPr lang="en-GB" sz="2000" dirty="0" smtClean="0"/>
              <a:t>? </a:t>
            </a:r>
            <a:endParaRPr lang="en-GB" dirty="0"/>
          </a:p>
        </p:txBody>
      </p:sp>
      <p:sp>
        <p:nvSpPr>
          <p:cNvPr id="5" name="Title 1"/>
          <p:cNvSpPr>
            <a:spLocks noGrp="1"/>
          </p:cNvSpPr>
          <p:nvPr>
            <p:ph type="title"/>
          </p:nvPr>
        </p:nvSpPr>
        <p:spPr>
          <a:xfrm>
            <a:off x="539552" y="260648"/>
            <a:ext cx="8229600" cy="1143000"/>
          </a:xfrm>
        </p:spPr>
        <p:txBody>
          <a:bodyPr/>
          <a:lstStyle/>
          <a:p>
            <a:r>
              <a:rPr lang="en-GB" dirty="0" smtClean="0"/>
              <a:t>Types of abuse</a:t>
            </a:r>
            <a:endParaRPr lang="en-GB" dirty="0"/>
          </a:p>
        </p:txBody>
      </p:sp>
      <p:sp>
        <p:nvSpPr>
          <p:cNvPr id="6" name="TextBox 5"/>
          <p:cNvSpPr txBox="1"/>
          <p:nvPr/>
        </p:nvSpPr>
        <p:spPr>
          <a:xfrm>
            <a:off x="1187625" y="2353947"/>
            <a:ext cx="1224136" cy="400110"/>
          </a:xfrm>
          <a:prstGeom prst="rect">
            <a:avLst/>
          </a:prstGeom>
          <a:noFill/>
          <a:ln w="28575">
            <a:solidFill>
              <a:schemeClr val="accent5">
                <a:lumMod val="75000"/>
              </a:schemeClr>
            </a:solidFill>
          </a:ln>
        </p:spPr>
        <p:txBody>
          <a:bodyPr wrap="square" rtlCol="0">
            <a:spAutoFit/>
          </a:bodyPr>
          <a:lstStyle/>
          <a:p>
            <a:r>
              <a:rPr lang="en-GB" sz="2000" b="1" dirty="0" smtClean="0"/>
              <a:t>Physical</a:t>
            </a:r>
            <a:endParaRPr lang="en-GB" sz="2000" b="1" dirty="0"/>
          </a:p>
        </p:txBody>
      </p:sp>
      <p:sp>
        <p:nvSpPr>
          <p:cNvPr id="7" name="TextBox 6"/>
          <p:cNvSpPr txBox="1"/>
          <p:nvPr/>
        </p:nvSpPr>
        <p:spPr>
          <a:xfrm>
            <a:off x="3275856" y="2204864"/>
            <a:ext cx="3024336" cy="400110"/>
          </a:xfrm>
          <a:prstGeom prst="rect">
            <a:avLst/>
          </a:prstGeom>
          <a:noFill/>
          <a:ln w="28575">
            <a:solidFill>
              <a:schemeClr val="accent3">
                <a:lumMod val="75000"/>
              </a:schemeClr>
            </a:solidFill>
          </a:ln>
        </p:spPr>
        <p:txBody>
          <a:bodyPr wrap="square" rtlCol="0">
            <a:spAutoFit/>
          </a:bodyPr>
          <a:lstStyle/>
          <a:p>
            <a:r>
              <a:rPr lang="en-GB" sz="2000" b="1" dirty="0" smtClean="0"/>
              <a:t>Emotional/Psychological</a:t>
            </a:r>
            <a:endParaRPr lang="en-GB" sz="2000" b="1" dirty="0"/>
          </a:p>
        </p:txBody>
      </p:sp>
      <p:sp>
        <p:nvSpPr>
          <p:cNvPr id="8" name="TextBox 7"/>
          <p:cNvSpPr txBox="1"/>
          <p:nvPr/>
        </p:nvSpPr>
        <p:spPr>
          <a:xfrm>
            <a:off x="6947060" y="2353947"/>
            <a:ext cx="1800200" cy="369332"/>
          </a:xfrm>
          <a:prstGeom prst="rect">
            <a:avLst/>
          </a:prstGeom>
          <a:noFill/>
          <a:ln w="28575">
            <a:solidFill>
              <a:schemeClr val="accent5">
                <a:lumMod val="40000"/>
                <a:lumOff val="60000"/>
              </a:schemeClr>
            </a:solidFill>
          </a:ln>
        </p:spPr>
        <p:txBody>
          <a:bodyPr wrap="square" rtlCol="0">
            <a:spAutoFit/>
          </a:bodyPr>
          <a:lstStyle/>
          <a:p>
            <a:r>
              <a:rPr lang="en-GB" b="1" dirty="0" smtClean="0"/>
              <a:t>Domestic Abuse</a:t>
            </a:r>
            <a:endParaRPr lang="en-GB" b="1" dirty="0"/>
          </a:p>
        </p:txBody>
      </p:sp>
      <p:sp>
        <p:nvSpPr>
          <p:cNvPr id="9" name="TextBox 8"/>
          <p:cNvSpPr txBox="1"/>
          <p:nvPr/>
        </p:nvSpPr>
        <p:spPr>
          <a:xfrm>
            <a:off x="323529" y="3229834"/>
            <a:ext cx="1944215" cy="707886"/>
          </a:xfrm>
          <a:prstGeom prst="rect">
            <a:avLst/>
          </a:prstGeom>
          <a:noFill/>
          <a:ln w="28575">
            <a:solidFill>
              <a:schemeClr val="accent5">
                <a:lumMod val="60000"/>
                <a:lumOff val="40000"/>
              </a:schemeClr>
            </a:solidFill>
          </a:ln>
        </p:spPr>
        <p:txBody>
          <a:bodyPr wrap="square" rtlCol="0">
            <a:spAutoFit/>
          </a:bodyPr>
          <a:lstStyle/>
          <a:p>
            <a:pPr algn="ctr"/>
            <a:r>
              <a:rPr lang="en-GB" sz="2000" b="1" dirty="0" smtClean="0"/>
              <a:t>Neglect or Acts of Omission </a:t>
            </a:r>
            <a:endParaRPr lang="en-GB" sz="2000" b="1" dirty="0"/>
          </a:p>
        </p:txBody>
      </p:sp>
      <p:sp>
        <p:nvSpPr>
          <p:cNvPr id="10" name="TextBox 9"/>
          <p:cNvSpPr txBox="1"/>
          <p:nvPr/>
        </p:nvSpPr>
        <p:spPr>
          <a:xfrm>
            <a:off x="7399466" y="3203454"/>
            <a:ext cx="1005299" cy="400110"/>
          </a:xfrm>
          <a:prstGeom prst="rect">
            <a:avLst/>
          </a:prstGeom>
          <a:noFill/>
          <a:ln w="28575">
            <a:solidFill>
              <a:schemeClr val="accent3">
                <a:lumMod val="40000"/>
                <a:lumOff val="60000"/>
              </a:schemeClr>
            </a:solidFill>
          </a:ln>
        </p:spPr>
        <p:txBody>
          <a:bodyPr wrap="square" rtlCol="0">
            <a:spAutoFit/>
          </a:bodyPr>
          <a:lstStyle/>
          <a:p>
            <a:r>
              <a:rPr lang="en-GB" sz="2000" b="1" dirty="0" smtClean="0"/>
              <a:t>Sexual</a:t>
            </a:r>
            <a:endParaRPr lang="en-GB" sz="2000" b="1" dirty="0"/>
          </a:p>
        </p:txBody>
      </p:sp>
      <p:sp>
        <p:nvSpPr>
          <p:cNvPr id="11" name="TextBox 10"/>
          <p:cNvSpPr txBox="1"/>
          <p:nvPr/>
        </p:nvSpPr>
        <p:spPr>
          <a:xfrm>
            <a:off x="7404384" y="4987234"/>
            <a:ext cx="1152128" cy="400110"/>
          </a:xfrm>
          <a:prstGeom prst="rect">
            <a:avLst/>
          </a:prstGeom>
          <a:noFill/>
          <a:ln w="28575">
            <a:solidFill>
              <a:schemeClr val="accent5">
                <a:lumMod val="60000"/>
                <a:lumOff val="40000"/>
              </a:schemeClr>
            </a:solidFill>
          </a:ln>
        </p:spPr>
        <p:txBody>
          <a:bodyPr wrap="square" rtlCol="0">
            <a:spAutoFit/>
          </a:bodyPr>
          <a:lstStyle/>
          <a:p>
            <a:r>
              <a:rPr lang="en-GB" sz="2000" b="1" dirty="0" smtClean="0"/>
              <a:t>Financial</a:t>
            </a:r>
            <a:endParaRPr lang="en-GB" sz="2000" b="1" dirty="0"/>
          </a:p>
        </p:txBody>
      </p:sp>
      <p:sp>
        <p:nvSpPr>
          <p:cNvPr id="12" name="TextBox 11"/>
          <p:cNvSpPr txBox="1"/>
          <p:nvPr/>
        </p:nvSpPr>
        <p:spPr>
          <a:xfrm>
            <a:off x="6828320" y="4111135"/>
            <a:ext cx="1728192" cy="400110"/>
          </a:xfrm>
          <a:prstGeom prst="rect">
            <a:avLst/>
          </a:prstGeom>
          <a:noFill/>
          <a:ln w="28575">
            <a:solidFill>
              <a:schemeClr val="accent3">
                <a:lumMod val="50000"/>
              </a:schemeClr>
            </a:solidFill>
          </a:ln>
        </p:spPr>
        <p:txBody>
          <a:bodyPr wrap="square" rtlCol="0">
            <a:spAutoFit/>
          </a:bodyPr>
          <a:lstStyle/>
          <a:p>
            <a:r>
              <a:rPr lang="en-GB" sz="2000" b="1" dirty="0" smtClean="0"/>
              <a:t>Discriminatory </a:t>
            </a:r>
            <a:endParaRPr lang="en-GB" sz="2000" b="1" dirty="0"/>
          </a:p>
        </p:txBody>
      </p:sp>
      <p:sp>
        <p:nvSpPr>
          <p:cNvPr id="13" name="TextBox 12"/>
          <p:cNvSpPr txBox="1"/>
          <p:nvPr/>
        </p:nvSpPr>
        <p:spPr>
          <a:xfrm>
            <a:off x="1763688" y="5817136"/>
            <a:ext cx="2448272" cy="400110"/>
          </a:xfrm>
          <a:prstGeom prst="rect">
            <a:avLst/>
          </a:prstGeom>
          <a:noFill/>
          <a:ln w="28575">
            <a:solidFill>
              <a:schemeClr val="accent5">
                <a:lumMod val="75000"/>
              </a:schemeClr>
            </a:solidFill>
          </a:ln>
        </p:spPr>
        <p:txBody>
          <a:bodyPr wrap="square" rtlCol="0">
            <a:spAutoFit/>
          </a:bodyPr>
          <a:lstStyle/>
          <a:p>
            <a:r>
              <a:rPr lang="en-GB" sz="2000" b="1" dirty="0" smtClean="0"/>
              <a:t>Modern Day Slavery </a:t>
            </a:r>
            <a:endParaRPr lang="en-GB" sz="2000" b="1" dirty="0"/>
          </a:p>
        </p:txBody>
      </p:sp>
      <p:sp>
        <p:nvSpPr>
          <p:cNvPr id="14" name="TextBox 13"/>
          <p:cNvSpPr txBox="1"/>
          <p:nvPr/>
        </p:nvSpPr>
        <p:spPr>
          <a:xfrm>
            <a:off x="467544" y="4437112"/>
            <a:ext cx="1842269" cy="400110"/>
          </a:xfrm>
          <a:prstGeom prst="rect">
            <a:avLst/>
          </a:prstGeom>
          <a:noFill/>
          <a:ln w="28575">
            <a:solidFill>
              <a:schemeClr val="accent3">
                <a:lumMod val="60000"/>
                <a:lumOff val="40000"/>
              </a:schemeClr>
            </a:solidFill>
          </a:ln>
        </p:spPr>
        <p:txBody>
          <a:bodyPr wrap="square" rtlCol="0">
            <a:spAutoFit/>
          </a:bodyPr>
          <a:lstStyle/>
          <a:p>
            <a:r>
              <a:rPr lang="en-GB" sz="2000" b="1" dirty="0" smtClean="0"/>
              <a:t>Organisational </a:t>
            </a:r>
            <a:endParaRPr lang="en-GB" sz="2000" b="1" dirty="0"/>
          </a:p>
        </p:txBody>
      </p:sp>
      <p:sp>
        <p:nvSpPr>
          <p:cNvPr id="15" name="TextBox 14"/>
          <p:cNvSpPr txBox="1"/>
          <p:nvPr/>
        </p:nvSpPr>
        <p:spPr>
          <a:xfrm>
            <a:off x="359533" y="5125254"/>
            <a:ext cx="1656184" cy="400110"/>
          </a:xfrm>
          <a:prstGeom prst="rect">
            <a:avLst/>
          </a:prstGeom>
          <a:noFill/>
          <a:ln w="28575">
            <a:solidFill>
              <a:schemeClr val="accent3">
                <a:lumMod val="50000"/>
              </a:schemeClr>
            </a:solidFill>
          </a:ln>
        </p:spPr>
        <p:txBody>
          <a:bodyPr wrap="square" rtlCol="0">
            <a:spAutoFit/>
          </a:bodyPr>
          <a:lstStyle/>
          <a:p>
            <a:r>
              <a:rPr lang="en-GB" sz="2000" b="1" dirty="0" smtClean="0"/>
              <a:t>Self-Neglect</a:t>
            </a:r>
            <a:endParaRPr lang="en-GB" sz="2000" b="1" dirty="0"/>
          </a:p>
        </p:txBody>
      </p:sp>
      <p:pic>
        <p:nvPicPr>
          <p:cNvPr id="17" name="Picture 2" descr="old woman lying on fl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542" y="3151009"/>
            <a:ext cx="3002254" cy="19742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4566" y="5733256"/>
            <a:ext cx="3790199" cy="707886"/>
          </a:xfrm>
          <a:prstGeom prst="rect">
            <a:avLst/>
          </a:prstGeom>
          <a:noFill/>
          <a:ln w="28575">
            <a:solidFill>
              <a:schemeClr val="accent3">
                <a:lumMod val="60000"/>
                <a:lumOff val="40000"/>
              </a:schemeClr>
            </a:solidFill>
          </a:ln>
        </p:spPr>
        <p:txBody>
          <a:bodyPr wrap="square" rtlCol="0">
            <a:spAutoFit/>
          </a:bodyPr>
          <a:lstStyle/>
          <a:p>
            <a:pPr algn="ctr"/>
            <a:r>
              <a:rPr lang="en-GB" sz="2000" b="1" dirty="0" smtClean="0"/>
              <a:t>Forced Marriage and Honour Based Violence</a:t>
            </a:r>
            <a:endParaRPr lang="en-GB" sz="2000" b="1" dirty="0"/>
          </a:p>
        </p:txBody>
      </p:sp>
    </p:spTree>
    <p:extLst>
      <p:ext uri="{BB962C8B-B14F-4D97-AF65-F5344CB8AC3E}">
        <p14:creationId xmlns:p14="http://schemas.microsoft.com/office/powerpoint/2010/main" val="1157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fltVal val="0"/>
                                          </p:val>
                                        </p:tav>
                                        <p:tav tm="100000">
                                          <p:val>
                                            <p:strVal val="#ppt_w"/>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Effect transition="in" filter="fade">
                                      <p:cBhvr>
                                        <p:cTn id="22" dur="2000"/>
                                        <p:tgtEl>
                                          <p:spTgt spid="7"/>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childTnLst>
                          </p:cTn>
                        </p:par>
                        <p:par>
                          <p:cTn id="29" fill="hold">
                            <p:stCondLst>
                              <p:cond delay="6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Effect transition="in" filter="fade">
                                      <p:cBhvr>
                                        <p:cTn id="34" dur="2000"/>
                                        <p:tgtEl>
                                          <p:spTgt spid="14"/>
                                        </p:tgtEl>
                                      </p:cBhvr>
                                    </p:animEffect>
                                  </p:childTnLst>
                                </p:cTn>
                              </p:par>
                            </p:childTnLst>
                          </p:cTn>
                        </p:par>
                        <p:par>
                          <p:cTn id="35" fill="hold">
                            <p:stCondLst>
                              <p:cond delay="8000"/>
                            </p:stCondLst>
                            <p:childTnLst>
                              <p:par>
                                <p:cTn id="36" presetID="53"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Effect transition="in" filter="fade">
                                      <p:cBhvr>
                                        <p:cTn id="40" dur="2000"/>
                                        <p:tgtEl>
                                          <p:spTgt spid="10"/>
                                        </p:tgtEl>
                                      </p:cBhvr>
                                    </p:animEffect>
                                  </p:childTnLst>
                                </p:cTn>
                              </p:par>
                            </p:childTnLst>
                          </p:cTn>
                        </p:par>
                        <p:par>
                          <p:cTn id="41" fill="hold">
                            <p:stCondLst>
                              <p:cond delay="1000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0" fill="hold"/>
                                        <p:tgtEl>
                                          <p:spTgt spid="9"/>
                                        </p:tgtEl>
                                        <p:attrNameLst>
                                          <p:attrName>ppt_w</p:attrName>
                                        </p:attrNameLst>
                                      </p:cBhvr>
                                      <p:tavLst>
                                        <p:tav tm="0">
                                          <p:val>
                                            <p:fltVal val="0"/>
                                          </p:val>
                                        </p:tav>
                                        <p:tav tm="100000">
                                          <p:val>
                                            <p:strVal val="#ppt_w"/>
                                          </p:val>
                                        </p:tav>
                                      </p:tavLst>
                                    </p:anim>
                                    <p:anim calcmode="lin" valueType="num">
                                      <p:cBhvr>
                                        <p:cTn id="45" dur="2000" fill="hold"/>
                                        <p:tgtEl>
                                          <p:spTgt spid="9"/>
                                        </p:tgtEl>
                                        <p:attrNameLst>
                                          <p:attrName>ppt_h</p:attrName>
                                        </p:attrNameLst>
                                      </p:cBhvr>
                                      <p:tavLst>
                                        <p:tav tm="0">
                                          <p:val>
                                            <p:fltVal val="0"/>
                                          </p:val>
                                        </p:tav>
                                        <p:tav tm="100000">
                                          <p:val>
                                            <p:strVal val="#ppt_h"/>
                                          </p:val>
                                        </p:tav>
                                      </p:tavLst>
                                    </p:anim>
                                    <p:animEffect transition="in" filter="fade">
                                      <p:cBhvr>
                                        <p:cTn id="46" dur="2000"/>
                                        <p:tgtEl>
                                          <p:spTgt spid="9"/>
                                        </p:tgtEl>
                                      </p:cBhvr>
                                    </p:animEffect>
                                  </p:childTnLst>
                                </p:cTn>
                              </p:par>
                            </p:childTnLst>
                          </p:cTn>
                        </p:par>
                        <p:par>
                          <p:cTn id="47" fill="hold">
                            <p:stCondLst>
                              <p:cond delay="1200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2000" fill="hold"/>
                                        <p:tgtEl>
                                          <p:spTgt spid="12"/>
                                        </p:tgtEl>
                                        <p:attrNameLst>
                                          <p:attrName>ppt_w</p:attrName>
                                        </p:attrNameLst>
                                      </p:cBhvr>
                                      <p:tavLst>
                                        <p:tav tm="0">
                                          <p:val>
                                            <p:fltVal val="0"/>
                                          </p:val>
                                        </p:tav>
                                        <p:tav tm="100000">
                                          <p:val>
                                            <p:strVal val="#ppt_w"/>
                                          </p:val>
                                        </p:tav>
                                      </p:tavLst>
                                    </p:anim>
                                    <p:anim calcmode="lin" valueType="num">
                                      <p:cBhvr>
                                        <p:cTn id="51" dur="2000" fill="hold"/>
                                        <p:tgtEl>
                                          <p:spTgt spid="12"/>
                                        </p:tgtEl>
                                        <p:attrNameLst>
                                          <p:attrName>ppt_h</p:attrName>
                                        </p:attrNameLst>
                                      </p:cBhvr>
                                      <p:tavLst>
                                        <p:tav tm="0">
                                          <p:val>
                                            <p:fltVal val="0"/>
                                          </p:val>
                                        </p:tav>
                                        <p:tav tm="100000">
                                          <p:val>
                                            <p:strVal val="#ppt_h"/>
                                          </p:val>
                                        </p:tav>
                                      </p:tavLst>
                                    </p:anim>
                                    <p:animEffect transition="in" filter="fade">
                                      <p:cBhvr>
                                        <p:cTn id="52" dur="2000"/>
                                        <p:tgtEl>
                                          <p:spTgt spid="12"/>
                                        </p:tgtEl>
                                      </p:cBhvr>
                                    </p:animEffect>
                                  </p:childTnLst>
                                </p:cTn>
                              </p:par>
                            </p:childTnLst>
                          </p:cTn>
                        </p:par>
                        <p:par>
                          <p:cTn id="53" fill="hold">
                            <p:stCondLst>
                              <p:cond delay="1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2000" fill="hold"/>
                                        <p:tgtEl>
                                          <p:spTgt spid="11"/>
                                        </p:tgtEl>
                                        <p:attrNameLst>
                                          <p:attrName>ppt_w</p:attrName>
                                        </p:attrNameLst>
                                      </p:cBhvr>
                                      <p:tavLst>
                                        <p:tav tm="0">
                                          <p:val>
                                            <p:fltVal val="0"/>
                                          </p:val>
                                        </p:tav>
                                        <p:tav tm="100000">
                                          <p:val>
                                            <p:strVal val="#ppt_w"/>
                                          </p:val>
                                        </p:tav>
                                      </p:tavLst>
                                    </p:anim>
                                    <p:anim calcmode="lin" valueType="num">
                                      <p:cBhvr>
                                        <p:cTn id="57" dur="2000" fill="hold"/>
                                        <p:tgtEl>
                                          <p:spTgt spid="11"/>
                                        </p:tgtEl>
                                        <p:attrNameLst>
                                          <p:attrName>ppt_h</p:attrName>
                                        </p:attrNameLst>
                                      </p:cBhvr>
                                      <p:tavLst>
                                        <p:tav tm="0">
                                          <p:val>
                                            <p:fltVal val="0"/>
                                          </p:val>
                                        </p:tav>
                                        <p:tav tm="100000">
                                          <p:val>
                                            <p:strVal val="#ppt_h"/>
                                          </p:val>
                                        </p:tav>
                                      </p:tavLst>
                                    </p:anim>
                                    <p:animEffect transition="in" filter="fade">
                                      <p:cBhvr>
                                        <p:cTn id="58" dur="2000"/>
                                        <p:tgtEl>
                                          <p:spTgt spid="11"/>
                                        </p:tgtEl>
                                      </p:cBhvr>
                                    </p:animEffect>
                                  </p:childTnLst>
                                </p:cTn>
                              </p:par>
                            </p:childTnLst>
                          </p:cTn>
                        </p:par>
                        <p:par>
                          <p:cTn id="59" fill="hold">
                            <p:stCondLst>
                              <p:cond delay="160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2000" fill="hold"/>
                                        <p:tgtEl>
                                          <p:spTgt spid="13"/>
                                        </p:tgtEl>
                                        <p:attrNameLst>
                                          <p:attrName>ppt_w</p:attrName>
                                        </p:attrNameLst>
                                      </p:cBhvr>
                                      <p:tavLst>
                                        <p:tav tm="0">
                                          <p:val>
                                            <p:fltVal val="0"/>
                                          </p:val>
                                        </p:tav>
                                        <p:tav tm="100000">
                                          <p:val>
                                            <p:strVal val="#ppt_w"/>
                                          </p:val>
                                        </p:tav>
                                      </p:tavLst>
                                    </p:anim>
                                    <p:anim calcmode="lin" valueType="num">
                                      <p:cBhvr>
                                        <p:cTn id="63" dur="2000" fill="hold"/>
                                        <p:tgtEl>
                                          <p:spTgt spid="13"/>
                                        </p:tgtEl>
                                        <p:attrNameLst>
                                          <p:attrName>ppt_h</p:attrName>
                                        </p:attrNameLst>
                                      </p:cBhvr>
                                      <p:tavLst>
                                        <p:tav tm="0">
                                          <p:val>
                                            <p:fltVal val="0"/>
                                          </p:val>
                                        </p:tav>
                                        <p:tav tm="100000">
                                          <p:val>
                                            <p:strVal val="#ppt_h"/>
                                          </p:val>
                                        </p:tav>
                                      </p:tavLst>
                                    </p:anim>
                                    <p:animEffect transition="in" filter="fade">
                                      <p:cBhvr>
                                        <p:cTn id="64" dur="2000"/>
                                        <p:tgtEl>
                                          <p:spTgt spid="13"/>
                                        </p:tgtEl>
                                      </p:cBhvr>
                                    </p:animEffect>
                                  </p:childTnLst>
                                </p:cTn>
                              </p:par>
                            </p:childTnLst>
                          </p:cTn>
                        </p:par>
                        <p:par>
                          <p:cTn id="65" fill="hold">
                            <p:stCondLst>
                              <p:cond delay="18000"/>
                            </p:stCondLst>
                            <p:childTnLst>
                              <p:par>
                                <p:cTn id="66" presetID="5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000" fill="hold"/>
                                        <p:tgtEl>
                                          <p:spTgt spid="15"/>
                                        </p:tgtEl>
                                        <p:attrNameLst>
                                          <p:attrName>ppt_w</p:attrName>
                                        </p:attrNameLst>
                                      </p:cBhvr>
                                      <p:tavLst>
                                        <p:tav tm="0">
                                          <p:val>
                                            <p:fltVal val="0"/>
                                          </p:val>
                                        </p:tav>
                                        <p:tav tm="100000">
                                          <p:val>
                                            <p:strVal val="#ppt_w"/>
                                          </p:val>
                                        </p:tav>
                                      </p:tavLst>
                                    </p:anim>
                                    <p:anim calcmode="lin" valueType="num">
                                      <p:cBhvr>
                                        <p:cTn id="69" dur="2000" fill="hold"/>
                                        <p:tgtEl>
                                          <p:spTgt spid="15"/>
                                        </p:tgtEl>
                                        <p:attrNameLst>
                                          <p:attrName>ppt_h</p:attrName>
                                        </p:attrNameLst>
                                      </p:cBhvr>
                                      <p:tavLst>
                                        <p:tav tm="0">
                                          <p:val>
                                            <p:fltVal val="0"/>
                                          </p:val>
                                        </p:tav>
                                        <p:tav tm="100000">
                                          <p:val>
                                            <p:strVal val="#ppt_h"/>
                                          </p:val>
                                        </p:tav>
                                      </p:tavLst>
                                    </p:anim>
                                    <p:animEffect transition="in" filter="fade">
                                      <p:cBhvr>
                                        <p:cTn id="70" dur="2000"/>
                                        <p:tgtEl>
                                          <p:spTgt spid="15"/>
                                        </p:tgtEl>
                                      </p:cBhvr>
                                    </p:animEffect>
                                  </p:childTnLst>
                                </p:cTn>
                              </p:par>
                            </p:childTnLst>
                          </p:cTn>
                        </p:par>
                        <p:par>
                          <p:cTn id="71" fill="hold">
                            <p:stCondLst>
                              <p:cond delay="20000"/>
                            </p:stCondLst>
                            <p:childTnLst>
                              <p:par>
                                <p:cTn id="72" presetID="53" presetClass="entr" presetSubtype="16"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p:cTn id="74" dur="2000" fill="hold"/>
                                        <p:tgtEl>
                                          <p:spTgt spid="2"/>
                                        </p:tgtEl>
                                        <p:attrNameLst>
                                          <p:attrName>ppt_w</p:attrName>
                                        </p:attrNameLst>
                                      </p:cBhvr>
                                      <p:tavLst>
                                        <p:tav tm="0">
                                          <p:val>
                                            <p:fltVal val="0"/>
                                          </p:val>
                                        </p:tav>
                                        <p:tav tm="100000">
                                          <p:val>
                                            <p:strVal val="#ppt_w"/>
                                          </p:val>
                                        </p:tav>
                                      </p:tavLst>
                                    </p:anim>
                                    <p:anim calcmode="lin" valueType="num">
                                      <p:cBhvr>
                                        <p:cTn id="75" dur="2000" fill="hold"/>
                                        <p:tgtEl>
                                          <p:spTgt spid="2"/>
                                        </p:tgtEl>
                                        <p:attrNameLst>
                                          <p:attrName>ppt_h</p:attrName>
                                        </p:attrNameLst>
                                      </p:cBhvr>
                                      <p:tavLst>
                                        <p:tav tm="0">
                                          <p:val>
                                            <p:fltVal val="0"/>
                                          </p:val>
                                        </p:tav>
                                        <p:tav tm="100000">
                                          <p:val>
                                            <p:strVal val="#ppt_h"/>
                                          </p:val>
                                        </p:tav>
                                      </p:tavLst>
                                    </p:anim>
                                    <p:animEffect transition="in" filter="fade">
                                      <p:cBhvr>
                                        <p:cTn id="76" dur="2000"/>
                                        <p:tgtEl>
                                          <p:spTgt spid="2"/>
                                        </p:tgtEl>
                                      </p:cBhvr>
                                    </p:animEffect>
                                  </p:childTnLst>
                                </p:cTn>
                              </p:par>
                            </p:childTnLst>
                          </p:cTn>
                        </p:par>
                        <p:par>
                          <p:cTn id="77" fill="hold">
                            <p:stCondLst>
                              <p:cond delay="22000"/>
                            </p:stCondLst>
                            <p:childTnLst>
                              <p:par>
                                <p:cTn id="78" presetID="10"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111" y="63218"/>
            <a:ext cx="2856244" cy="2462213"/>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200" b="1" dirty="0"/>
              <a:t>Physical  </a:t>
            </a:r>
            <a:r>
              <a:rPr lang="en-GB" sz="2200" dirty="0" smtClean="0"/>
              <a:t/>
            </a:r>
            <a:br>
              <a:rPr lang="en-GB" sz="2200" dirty="0" smtClean="0"/>
            </a:br>
            <a:r>
              <a:rPr lang="en-GB" sz="2200" dirty="0" smtClean="0"/>
              <a:t>e.g. Hitting, </a:t>
            </a:r>
            <a:r>
              <a:rPr lang="en-GB" sz="2200" dirty="0"/>
              <a:t>pushing, locking them in a room, giving the wrong dose or wrong </a:t>
            </a:r>
            <a:r>
              <a:rPr lang="en-GB" sz="2200" dirty="0" smtClean="0"/>
              <a:t>medication, forcible feeding</a:t>
            </a:r>
            <a:endParaRPr lang="en-GB" sz="2200" dirty="0"/>
          </a:p>
        </p:txBody>
      </p:sp>
      <p:sp>
        <p:nvSpPr>
          <p:cNvPr id="5" name="TextBox 4"/>
          <p:cNvSpPr txBox="1"/>
          <p:nvPr/>
        </p:nvSpPr>
        <p:spPr>
          <a:xfrm>
            <a:off x="5672802" y="1289557"/>
            <a:ext cx="3426644" cy="144655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200" b="1" dirty="0"/>
              <a:t>Emotional/Psychological </a:t>
            </a:r>
          </a:p>
          <a:p>
            <a:r>
              <a:rPr lang="en-GB" sz="2200" dirty="0" smtClean="0"/>
              <a:t>e.g. Humiliating</a:t>
            </a:r>
            <a:r>
              <a:rPr lang="en-GB" sz="2200" dirty="0"/>
              <a:t>, blaming, harassing, bullying, isolating </a:t>
            </a:r>
            <a:r>
              <a:rPr lang="en-GB" sz="2200" dirty="0" smtClean="0"/>
              <a:t>someone</a:t>
            </a:r>
            <a:endParaRPr lang="en-GB" sz="2200" dirty="0"/>
          </a:p>
        </p:txBody>
      </p:sp>
      <p:sp>
        <p:nvSpPr>
          <p:cNvPr id="6" name="TextBox 5"/>
          <p:cNvSpPr txBox="1"/>
          <p:nvPr/>
        </p:nvSpPr>
        <p:spPr>
          <a:xfrm>
            <a:off x="3280275" y="104617"/>
            <a:ext cx="2333997" cy="3816429"/>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200" b="1" dirty="0"/>
              <a:t>Sexual </a:t>
            </a:r>
            <a:endParaRPr lang="en-GB" sz="2200" b="1" dirty="0" smtClean="0"/>
          </a:p>
          <a:p>
            <a:r>
              <a:rPr lang="en-GB" sz="2200" dirty="0" smtClean="0"/>
              <a:t>e.g. Rape or Sexual assault </a:t>
            </a:r>
            <a:r>
              <a:rPr lang="en-GB" sz="2200" dirty="0"/>
              <a:t>(forcing someone to have </a:t>
            </a:r>
            <a:r>
              <a:rPr lang="en-GB" sz="2200" dirty="0" smtClean="0"/>
              <a:t>sex or take part in sexual activities </a:t>
            </a:r>
            <a:r>
              <a:rPr lang="en-GB" sz="2200" dirty="0"/>
              <a:t>without their consent), touching, making someone watch sexual </a:t>
            </a:r>
            <a:r>
              <a:rPr lang="en-GB" sz="2200" dirty="0" smtClean="0"/>
              <a:t>videos</a:t>
            </a:r>
            <a:endParaRPr lang="en-GB" sz="2200" dirty="0"/>
          </a:p>
        </p:txBody>
      </p:sp>
      <p:sp>
        <p:nvSpPr>
          <p:cNvPr id="7" name="TextBox 6"/>
          <p:cNvSpPr txBox="1"/>
          <p:nvPr/>
        </p:nvSpPr>
        <p:spPr>
          <a:xfrm>
            <a:off x="5364088" y="4530606"/>
            <a:ext cx="3663350" cy="212365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200" b="1" dirty="0"/>
              <a:t>Financial</a:t>
            </a:r>
            <a:r>
              <a:rPr lang="en-GB" sz="2200" dirty="0"/>
              <a:t> </a:t>
            </a:r>
            <a:endParaRPr lang="en-GB" sz="2200" dirty="0" smtClean="0"/>
          </a:p>
          <a:p>
            <a:r>
              <a:rPr lang="en-GB" sz="2200" dirty="0" smtClean="0"/>
              <a:t>e.g. Stealing </a:t>
            </a:r>
            <a:r>
              <a:rPr lang="en-GB" sz="2200" dirty="0"/>
              <a:t>(taking money/possessions without permission), putting pressure on someone to change their wills, property or </a:t>
            </a:r>
            <a:r>
              <a:rPr lang="en-GB" sz="2200" dirty="0" smtClean="0"/>
              <a:t>inheritance</a:t>
            </a:r>
            <a:endParaRPr lang="en-GB" sz="2200" dirty="0"/>
          </a:p>
        </p:txBody>
      </p:sp>
      <p:sp>
        <p:nvSpPr>
          <p:cNvPr id="8" name="TextBox 7"/>
          <p:cNvSpPr txBox="1"/>
          <p:nvPr/>
        </p:nvSpPr>
        <p:spPr>
          <a:xfrm>
            <a:off x="219111" y="4581128"/>
            <a:ext cx="4944425" cy="2123658"/>
          </a:xfrm>
          <a:prstGeom prst="rect">
            <a:avLst/>
          </a:prstGeom>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lvl="1"/>
            <a:r>
              <a:rPr lang="en-GB" sz="2200" b="1" dirty="0"/>
              <a:t>Domestic </a:t>
            </a:r>
            <a:r>
              <a:rPr lang="en-GB" sz="2200" b="1" dirty="0" smtClean="0"/>
              <a:t>Abuse</a:t>
            </a:r>
          </a:p>
          <a:p>
            <a:r>
              <a:rPr lang="en-GB" sz="2200" dirty="0" smtClean="0"/>
              <a:t>Any incident </a:t>
            </a:r>
            <a:r>
              <a:rPr lang="en-GB" sz="2200" dirty="0"/>
              <a:t>of controlling, coercive, threatening </a:t>
            </a:r>
            <a:r>
              <a:rPr lang="en-GB" sz="2200" dirty="0" smtClean="0"/>
              <a:t>behaviour, </a:t>
            </a:r>
            <a:r>
              <a:rPr lang="en-GB" sz="2200" dirty="0"/>
              <a:t>violence or </a:t>
            </a:r>
            <a:r>
              <a:rPr lang="en-GB" sz="2200" dirty="0" smtClean="0"/>
              <a:t>any type of abuse </a:t>
            </a:r>
            <a:r>
              <a:rPr lang="en-GB" sz="2200" dirty="0"/>
              <a:t>between </a:t>
            </a:r>
            <a:r>
              <a:rPr lang="en-GB" sz="2200" dirty="0" smtClean="0"/>
              <a:t>those  who have </a:t>
            </a:r>
            <a:r>
              <a:rPr lang="en-GB" sz="2200" dirty="0"/>
              <a:t>been intimate partners or family </a:t>
            </a:r>
            <a:r>
              <a:rPr lang="en-GB" sz="2200" dirty="0" smtClean="0"/>
              <a:t>members.</a:t>
            </a:r>
            <a:endParaRPr lang="en-GB" sz="2200" dirty="0">
              <a:effectLst/>
            </a:endParaRPr>
          </a:p>
        </p:txBody>
      </p:sp>
      <p:sp>
        <p:nvSpPr>
          <p:cNvPr id="10" name="TextBox 9"/>
          <p:cNvSpPr txBox="1"/>
          <p:nvPr/>
        </p:nvSpPr>
        <p:spPr>
          <a:xfrm>
            <a:off x="251358" y="2673583"/>
            <a:ext cx="2856243" cy="1785104"/>
          </a:xfrm>
          <a:prstGeom prst="rect">
            <a:avLst/>
          </a:prstGeom>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lvl="2"/>
            <a:r>
              <a:rPr lang="en-GB" sz="2200" b="1" dirty="0"/>
              <a:t>Discriminatory </a:t>
            </a:r>
            <a:endParaRPr lang="en-GB" sz="2200" b="1" dirty="0" smtClean="0"/>
          </a:p>
          <a:p>
            <a:pPr marL="0" lvl="2"/>
            <a:r>
              <a:rPr lang="en-GB" sz="2200" dirty="0" smtClean="0"/>
              <a:t>Being treated </a:t>
            </a:r>
            <a:r>
              <a:rPr lang="en-GB" sz="2200" dirty="0"/>
              <a:t>badly because they are different (race, gender, age and disability</a:t>
            </a:r>
            <a:r>
              <a:rPr lang="en-GB" sz="2200" dirty="0" smtClean="0"/>
              <a:t>)</a:t>
            </a:r>
            <a:endParaRPr lang="en-GB" sz="2200" dirty="0"/>
          </a:p>
        </p:txBody>
      </p:sp>
      <p:pic>
        <p:nvPicPr>
          <p:cNvPr id="1028" name="Picture 4" descr="Stealing from pur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137" y="2887473"/>
            <a:ext cx="2323975" cy="15438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8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ppt_x"/>
                                          </p:val>
                                        </p:tav>
                                        <p:tav tm="100000">
                                          <p:val>
                                            <p:strVal val="#ppt_x"/>
                                          </p:val>
                                        </p:tav>
                                      </p:tavLst>
                                    </p:anim>
                                    <p:anim calcmode="lin" valueType="num">
                                      <p:cBhvr additive="base">
                                        <p:cTn id="8" dur="4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4000" fill="hold"/>
                                        <p:tgtEl>
                                          <p:spTgt spid="6"/>
                                        </p:tgtEl>
                                        <p:attrNameLst>
                                          <p:attrName>ppt_x</p:attrName>
                                        </p:attrNameLst>
                                      </p:cBhvr>
                                      <p:tavLst>
                                        <p:tav tm="0">
                                          <p:val>
                                            <p:strVal val="#ppt_x"/>
                                          </p:val>
                                        </p:tav>
                                        <p:tav tm="100000">
                                          <p:val>
                                            <p:strVal val="#ppt_x"/>
                                          </p:val>
                                        </p:tav>
                                      </p:tavLst>
                                    </p:anim>
                                    <p:anim calcmode="lin" valueType="num">
                                      <p:cBhvr additive="base">
                                        <p:cTn id="14" dur="4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4000" fill="hold"/>
                                        <p:tgtEl>
                                          <p:spTgt spid="8"/>
                                        </p:tgtEl>
                                        <p:attrNameLst>
                                          <p:attrName>ppt_x</p:attrName>
                                        </p:attrNameLst>
                                      </p:cBhvr>
                                      <p:tavLst>
                                        <p:tav tm="0">
                                          <p:val>
                                            <p:strVal val="1+#ppt_w/2"/>
                                          </p:val>
                                        </p:tav>
                                        <p:tav tm="100000">
                                          <p:val>
                                            <p:strVal val="#ppt_x"/>
                                          </p:val>
                                        </p:tav>
                                      </p:tavLst>
                                    </p:anim>
                                    <p:anim calcmode="lin" valueType="num">
                                      <p:cBhvr additive="base">
                                        <p:cTn id="20" dur="4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4000" fill="hold"/>
                                        <p:tgtEl>
                                          <p:spTgt spid="10"/>
                                        </p:tgtEl>
                                        <p:attrNameLst>
                                          <p:attrName>ppt_x</p:attrName>
                                        </p:attrNameLst>
                                      </p:cBhvr>
                                      <p:tavLst>
                                        <p:tav tm="0">
                                          <p:val>
                                            <p:strVal val="0-#ppt_w/2"/>
                                          </p:val>
                                        </p:tav>
                                        <p:tav tm="100000">
                                          <p:val>
                                            <p:strVal val="#ppt_x"/>
                                          </p:val>
                                        </p:tav>
                                      </p:tavLst>
                                    </p:anim>
                                    <p:anim calcmode="lin" valueType="num">
                                      <p:cBhvr additive="base">
                                        <p:cTn id="26" dur="4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4000" fill="hold"/>
                                        <p:tgtEl>
                                          <p:spTgt spid="5"/>
                                        </p:tgtEl>
                                        <p:attrNameLst>
                                          <p:attrName>ppt_x</p:attrName>
                                        </p:attrNameLst>
                                      </p:cBhvr>
                                      <p:tavLst>
                                        <p:tav tm="0">
                                          <p:val>
                                            <p:strVal val="#ppt_x"/>
                                          </p:val>
                                        </p:tav>
                                        <p:tav tm="100000">
                                          <p:val>
                                            <p:strVal val="#ppt_x"/>
                                          </p:val>
                                        </p:tav>
                                      </p:tavLst>
                                    </p:anim>
                                    <p:anim calcmode="lin" valueType="num">
                                      <p:cBhvr additive="base">
                                        <p:cTn id="32" dur="4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4000" fill="hold"/>
                                        <p:tgtEl>
                                          <p:spTgt spid="7"/>
                                        </p:tgtEl>
                                        <p:attrNameLst>
                                          <p:attrName>ppt_x</p:attrName>
                                        </p:attrNameLst>
                                      </p:cBhvr>
                                      <p:tavLst>
                                        <p:tav tm="0">
                                          <p:val>
                                            <p:strVal val="1+#ppt_w/2"/>
                                          </p:val>
                                        </p:tav>
                                        <p:tav tm="100000">
                                          <p:val>
                                            <p:strVal val="#ppt_x"/>
                                          </p:val>
                                        </p:tav>
                                      </p:tavLst>
                                    </p:anim>
                                    <p:anim calcmode="lin" valueType="num">
                                      <p:cBhvr additive="base">
                                        <p:cTn id="38" dur="4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4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0"/>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40935" y="1084935"/>
            <a:ext cx="3563887" cy="1754326"/>
          </a:xfrm>
          <a:prstGeom prst="rect">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lvl="2"/>
            <a:r>
              <a:rPr lang="en-GB" b="1" dirty="0"/>
              <a:t>Modern Day Slavery </a:t>
            </a:r>
            <a:r>
              <a:rPr lang="en-GB" b="1" dirty="0" smtClean="0"/>
              <a:t/>
            </a:r>
            <a:br>
              <a:rPr lang="en-GB" b="1" dirty="0" smtClean="0"/>
            </a:br>
            <a:r>
              <a:rPr lang="en-GB" dirty="0" smtClean="0"/>
              <a:t>e.g. Trafficking someone </a:t>
            </a:r>
            <a:r>
              <a:rPr lang="en-GB" dirty="0"/>
              <a:t>(moving s</a:t>
            </a:r>
            <a:r>
              <a:rPr lang="en-GB" dirty="0" smtClean="0"/>
              <a:t>omeone </a:t>
            </a:r>
            <a:r>
              <a:rPr lang="en-GB" dirty="0"/>
              <a:t>around the country</a:t>
            </a:r>
            <a:r>
              <a:rPr lang="en-GB" dirty="0" smtClean="0"/>
              <a:t>/ across </a:t>
            </a:r>
            <a:r>
              <a:rPr lang="en-GB" dirty="0"/>
              <a:t>borders) to use for sex trade, free/cheap labour </a:t>
            </a:r>
            <a:r>
              <a:rPr lang="en-GB" dirty="0" smtClean="0"/>
              <a:t>etc</a:t>
            </a:r>
            <a:r>
              <a:rPr lang="en-GB" dirty="0"/>
              <a:t>. </a:t>
            </a:r>
            <a:r>
              <a:rPr lang="en-GB" dirty="0" smtClean="0"/>
              <a:t>Treating </a:t>
            </a:r>
            <a:r>
              <a:rPr lang="en-GB" dirty="0"/>
              <a:t>somebody like they are a </a:t>
            </a:r>
            <a:r>
              <a:rPr lang="en-GB" dirty="0" smtClean="0"/>
              <a:t>slave</a:t>
            </a:r>
            <a:endParaRPr lang="en-GB" dirty="0"/>
          </a:p>
        </p:txBody>
      </p:sp>
      <p:sp>
        <p:nvSpPr>
          <p:cNvPr id="6" name="TextBox 5"/>
          <p:cNvSpPr txBox="1"/>
          <p:nvPr/>
        </p:nvSpPr>
        <p:spPr>
          <a:xfrm>
            <a:off x="5544107" y="3078809"/>
            <a:ext cx="3318979" cy="1477328"/>
          </a:xfrm>
          <a:prstGeom prst="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r>
              <a:rPr lang="en-GB" b="1" dirty="0"/>
              <a:t>Organisational</a:t>
            </a:r>
            <a:r>
              <a:rPr lang="en-GB" dirty="0"/>
              <a:t> </a:t>
            </a:r>
          </a:p>
          <a:p>
            <a:pPr marL="0" lvl="2"/>
            <a:r>
              <a:rPr lang="en-GB" dirty="0" smtClean="0"/>
              <a:t>Any </a:t>
            </a:r>
            <a:r>
              <a:rPr lang="en-GB" dirty="0"/>
              <a:t>type of abuse by an organisation e.g. neglect in a care home, neglect by a home care </a:t>
            </a:r>
            <a:r>
              <a:rPr lang="en-GB" dirty="0" smtClean="0"/>
              <a:t>provider</a:t>
            </a:r>
            <a:endParaRPr lang="en-GB" dirty="0"/>
          </a:p>
        </p:txBody>
      </p:sp>
      <p:sp>
        <p:nvSpPr>
          <p:cNvPr id="7" name="TextBox 6"/>
          <p:cNvSpPr txBox="1"/>
          <p:nvPr/>
        </p:nvSpPr>
        <p:spPr>
          <a:xfrm>
            <a:off x="2846448" y="69273"/>
            <a:ext cx="2517640" cy="2031325"/>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t>Self-Neglect</a:t>
            </a:r>
          </a:p>
          <a:p>
            <a:r>
              <a:rPr lang="en-GB" dirty="0" smtClean="0"/>
              <a:t>Self-neglect </a:t>
            </a:r>
            <a:r>
              <a:rPr lang="en-GB" dirty="0"/>
              <a:t>is when someone does not take care of themselves properly. This can put their safety, health and well-being in danger</a:t>
            </a:r>
            <a:r>
              <a:rPr lang="en-GB" dirty="0" smtClean="0"/>
              <a:t> </a:t>
            </a:r>
            <a:endParaRPr lang="en-GB" dirty="0"/>
          </a:p>
        </p:txBody>
      </p:sp>
      <p:sp>
        <p:nvSpPr>
          <p:cNvPr id="5" name="TextBox 4"/>
          <p:cNvSpPr txBox="1"/>
          <p:nvPr/>
        </p:nvSpPr>
        <p:spPr>
          <a:xfrm>
            <a:off x="107504" y="2277767"/>
            <a:ext cx="5256584" cy="2308324"/>
          </a:xfrm>
          <a:prstGeom prst="rect">
            <a:avLst/>
          </a:prstGeom>
          <a:noFill/>
          <a:ln w="28575">
            <a:solidFill>
              <a:schemeClr val="accent3">
                <a:lumMod val="50000"/>
              </a:schemeClr>
            </a:solidFill>
          </a:ln>
        </p:spPr>
        <p:txBody>
          <a:bodyPr wrap="square" rtlCol="0">
            <a:spAutoFit/>
          </a:bodyPr>
          <a:lstStyle/>
          <a:p>
            <a:pPr marL="0" lvl="1"/>
            <a:r>
              <a:rPr lang="en-GB" b="1" dirty="0"/>
              <a:t>Neglect or acts of omission</a:t>
            </a:r>
            <a:br>
              <a:rPr lang="en-GB" b="1" dirty="0"/>
            </a:br>
            <a:r>
              <a:rPr lang="en-GB" i="1" dirty="0"/>
              <a:t>Neglect </a:t>
            </a:r>
            <a:r>
              <a:rPr lang="en-GB" dirty="0"/>
              <a:t>- someone says they are going to help someone by giving them care and support but they do not. E.g. not providing food, shelter, clothing and heating. Not administrating medication, not seeking medical advice. </a:t>
            </a:r>
            <a:br>
              <a:rPr lang="en-GB" dirty="0"/>
            </a:br>
            <a:r>
              <a:rPr lang="en-GB" i="1" dirty="0"/>
              <a:t>Acts of omission</a:t>
            </a:r>
            <a:r>
              <a:rPr lang="en-GB" dirty="0"/>
              <a:t> </a:t>
            </a:r>
            <a:r>
              <a:rPr lang="en-GB" dirty="0" smtClean="0"/>
              <a:t>is when someone </a:t>
            </a:r>
            <a:r>
              <a:rPr lang="en-GB" dirty="0"/>
              <a:t>ignores situations when someone else is being neglected</a:t>
            </a:r>
            <a:r>
              <a:rPr lang="en-GB" dirty="0" smtClean="0"/>
              <a:t>.</a:t>
            </a:r>
            <a:endParaRPr lang="en-GB" dirty="0"/>
          </a:p>
        </p:txBody>
      </p:sp>
      <p:pic>
        <p:nvPicPr>
          <p:cNvPr id="3076" name="Picture 4" descr="https://s3-eu-west-1.amazonaws.com/cjp-rbi-comcare/wp-content/uploads/sites/7/2016/05/hoarding-west-yorkshire-fire-and-rescue-service-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73"/>
            <a:ext cx="2707484" cy="20306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8963" y="4725144"/>
            <a:ext cx="8861020" cy="2031325"/>
          </a:xfrm>
          <a:prstGeom prst="rect">
            <a:avLst/>
          </a:prstGeom>
          <a:noFill/>
          <a:ln w="28575">
            <a:solidFill>
              <a:schemeClr val="accent5">
                <a:lumMod val="40000"/>
                <a:lumOff val="60000"/>
              </a:schemeClr>
            </a:solidFill>
          </a:ln>
        </p:spPr>
        <p:txBody>
          <a:bodyPr wrap="square" rtlCol="0">
            <a:spAutoFit/>
          </a:bodyPr>
          <a:lstStyle/>
          <a:p>
            <a:r>
              <a:rPr lang="en-GB" b="1" dirty="0" smtClean="0"/>
              <a:t>Forced Marriage and Honour Based Violence</a:t>
            </a:r>
            <a:r>
              <a:rPr lang="en-GB" dirty="0" smtClean="0"/>
              <a:t/>
            </a:r>
            <a:br>
              <a:rPr lang="en-GB" dirty="0" smtClean="0"/>
            </a:br>
            <a:r>
              <a:rPr lang="en-GB" i="1" dirty="0" smtClean="0"/>
              <a:t>Forced Marriage </a:t>
            </a:r>
            <a:r>
              <a:rPr lang="en-GB" dirty="0" smtClean="0"/>
              <a:t>is when someone is </a:t>
            </a:r>
            <a:r>
              <a:rPr lang="en-GB" dirty="0"/>
              <a:t>forced into getting married against their will. This can be </a:t>
            </a:r>
            <a:r>
              <a:rPr lang="en-GB" dirty="0" smtClean="0"/>
              <a:t>towards one </a:t>
            </a:r>
            <a:r>
              <a:rPr lang="en-GB" dirty="0"/>
              <a:t>or both of the people who are getting married. </a:t>
            </a:r>
            <a:r>
              <a:rPr lang="en-GB" dirty="0" smtClean="0"/>
              <a:t>It </a:t>
            </a:r>
            <a:r>
              <a:rPr lang="en-GB" dirty="0"/>
              <a:t>is different to an arranged marriage</a:t>
            </a:r>
            <a:r>
              <a:rPr lang="en-GB" dirty="0" smtClean="0"/>
              <a:t>.</a:t>
            </a:r>
            <a:r>
              <a:rPr lang="en-GB" dirty="0"/>
              <a:t/>
            </a:r>
            <a:br>
              <a:rPr lang="en-GB" dirty="0"/>
            </a:br>
            <a:r>
              <a:rPr lang="en-GB" i="1" dirty="0"/>
              <a:t>Honour Based Violence </a:t>
            </a:r>
            <a:r>
              <a:rPr lang="en-GB" dirty="0"/>
              <a:t>is a form of domestic abuse, and is when someone is punished for bringing ‘shame’ on their family.   This can be physical abuse, sexual abuse, emotional abuse, or controlling behaviour</a:t>
            </a:r>
            <a:r>
              <a:rPr lang="en-GB" dirty="0" smtClean="0"/>
              <a:t>.</a:t>
            </a:r>
            <a:endParaRPr lang="en-GB" dirty="0"/>
          </a:p>
        </p:txBody>
      </p:sp>
    </p:spTree>
    <p:extLst>
      <p:ext uri="{BB962C8B-B14F-4D97-AF65-F5344CB8AC3E}">
        <p14:creationId xmlns:p14="http://schemas.microsoft.com/office/powerpoint/2010/main" val="10413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0-#ppt_w/2"/>
                                          </p:val>
                                        </p:tav>
                                        <p:tav tm="100000">
                                          <p:val>
                                            <p:strVal val="#ppt_x"/>
                                          </p:val>
                                        </p:tav>
                                      </p:tavLst>
                                    </p:anim>
                                    <p:anim calcmode="lin" valueType="num">
                                      <p:cBhvr additive="base">
                                        <p:cTn id="8" dur="4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4000" fill="hold"/>
                                        <p:tgtEl>
                                          <p:spTgt spid="7"/>
                                        </p:tgtEl>
                                        <p:attrNameLst>
                                          <p:attrName>ppt_x</p:attrName>
                                        </p:attrNameLst>
                                      </p:cBhvr>
                                      <p:tavLst>
                                        <p:tav tm="0">
                                          <p:val>
                                            <p:strVal val="0-#ppt_w/2"/>
                                          </p:val>
                                        </p:tav>
                                        <p:tav tm="100000">
                                          <p:val>
                                            <p:strVal val="#ppt_x"/>
                                          </p:val>
                                        </p:tav>
                                      </p:tavLst>
                                    </p:anim>
                                    <p:anim calcmode="lin" valueType="num">
                                      <p:cBhvr additive="base">
                                        <p:cTn id="14" dur="4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4000" fill="hold"/>
                                        <p:tgtEl>
                                          <p:spTgt spid="5"/>
                                        </p:tgtEl>
                                        <p:attrNameLst>
                                          <p:attrName>ppt_x</p:attrName>
                                        </p:attrNameLst>
                                      </p:cBhvr>
                                      <p:tavLst>
                                        <p:tav tm="0">
                                          <p:val>
                                            <p:strVal val="0-#ppt_w/2"/>
                                          </p:val>
                                        </p:tav>
                                        <p:tav tm="100000">
                                          <p:val>
                                            <p:strVal val="#ppt_x"/>
                                          </p:val>
                                        </p:tav>
                                      </p:tavLst>
                                    </p:anim>
                                    <p:anim calcmode="lin" valueType="num">
                                      <p:cBhvr additive="base">
                                        <p:cTn id="24" dur="4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4000" fill="hold"/>
                                        <p:tgtEl>
                                          <p:spTgt spid="6"/>
                                        </p:tgtEl>
                                        <p:attrNameLst>
                                          <p:attrName>ppt_x</p:attrName>
                                        </p:attrNameLst>
                                      </p:cBhvr>
                                      <p:tavLst>
                                        <p:tav tm="0">
                                          <p:val>
                                            <p:strVal val="#ppt_x"/>
                                          </p:val>
                                        </p:tav>
                                        <p:tav tm="100000">
                                          <p:val>
                                            <p:strVal val="#ppt_x"/>
                                          </p:val>
                                        </p:tav>
                                      </p:tavLst>
                                    </p:anim>
                                    <p:anim calcmode="lin" valueType="num">
                                      <p:cBhvr additive="base">
                                        <p:cTn id="30" dur="4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4000" fill="hold"/>
                                        <p:tgtEl>
                                          <p:spTgt spid="9"/>
                                        </p:tgtEl>
                                        <p:attrNameLst>
                                          <p:attrName>ppt_x</p:attrName>
                                        </p:attrNameLst>
                                      </p:cBhvr>
                                      <p:tavLst>
                                        <p:tav tm="0">
                                          <p:val>
                                            <p:strVal val="#ppt_x"/>
                                          </p:val>
                                        </p:tav>
                                        <p:tav tm="100000">
                                          <p:val>
                                            <p:strVal val="#ppt_x"/>
                                          </p:val>
                                        </p:tav>
                                      </p:tavLst>
                                    </p:anim>
                                    <p:anim calcmode="lin" valueType="num">
                                      <p:cBhvr additive="base">
                                        <p:cTn id="36" dur="4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0"/>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2 7"/>
          <p:cNvSpPr/>
          <p:nvPr/>
        </p:nvSpPr>
        <p:spPr>
          <a:xfrm rot="933097">
            <a:off x="424220" y="856378"/>
            <a:ext cx="8515107" cy="6211199"/>
          </a:xfrm>
          <a:prstGeom prst="irregularSeal2">
            <a:avLst/>
          </a:prstGeom>
          <a:solidFill>
            <a:schemeClr val="accent3">
              <a:lumMod val="60000"/>
              <a:lumOff val="40000"/>
            </a:schemeClr>
          </a:solidFill>
          <a:effectLst>
            <a:outerShdw blurRad="444500" dist="406400" dir="20580000" sx="103000" sy="103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67544" y="332656"/>
            <a:ext cx="8229600" cy="1143000"/>
          </a:xfrm>
        </p:spPr>
        <p:txBody>
          <a:bodyPr/>
          <a:lstStyle/>
          <a:p>
            <a:r>
              <a:rPr lang="en-GB" dirty="0" smtClean="0"/>
              <a:t>Group Task</a:t>
            </a:r>
            <a:endParaRPr lang="en-GB" dirty="0"/>
          </a:p>
        </p:txBody>
      </p:sp>
      <p:sp>
        <p:nvSpPr>
          <p:cNvPr id="4" name="TextBox 3"/>
          <p:cNvSpPr txBox="1"/>
          <p:nvPr/>
        </p:nvSpPr>
        <p:spPr>
          <a:xfrm>
            <a:off x="3093998" y="2636911"/>
            <a:ext cx="2811988" cy="584775"/>
          </a:xfrm>
          <a:prstGeom prst="rect">
            <a:avLst/>
          </a:prstGeom>
          <a:noFill/>
        </p:spPr>
        <p:txBody>
          <a:bodyPr wrap="none" rtlCol="0">
            <a:spAutoFit/>
          </a:bodyPr>
          <a:lstStyle/>
          <a:p>
            <a:r>
              <a:rPr lang="en-GB" sz="3200" b="1" dirty="0">
                <a:solidFill>
                  <a:schemeClr val="accent5">
                    <a:lumMod val="75000"/>
                  </a:schemeClr>
                </a:solidFill>
              </a:rPr>
              <a:t>Get into </a:t>
            </a:r>
            <a:r>
              <a:rPr lang="en-GB" sz="3200" b="1" dirty="0" smtClean="0">
                <a:solidFill>
                  <a:schemeClr val="accent5">
                    <a:lumMod val="75000"/>
                  </a:schemeClr>
                </a:solidFill>
              </a:rPr>
              <a:t>groups</a:t>
            </a:r>
            <a:endParaRPr lang="en-GB" sz="3200" b="1" dirty="0">
              <a:solidFill>
                <a:schemeClr val="accent5">
                  <a:lumMod val="75000"/>
                </a:schemeClr>
              </a:solidFill>
            </a:endParaRPr>
          </a:p>
        </p:txBody>
      </p:sp>
      <p:sp>
        <p:nvSpPr>
          <p:cNvPr id="5" name="TextBox 4"/>
          <p:cNvSpPr txBox="1"/>
          <p:nvPr/>
        </p:nvSpPr>
        <p:spPr>
          <a:xfrm>
            <a:off x="1835696" y="3573016"/>
            <a:ext cx="5328592" cy="830997"/>
          </a:xfrm>
          <a:prstGeom prst="rect">
            <a:avLst/>
          </a:prstGeom>
          <a:noFill/>
        </p:spPr>
        <p:txBody>
          <a:bodyPr wrap="square" rtlCol="0">
            <a:spAutoFit/>
          </a:bodyPr>
          <a:lstStyle/>
          <a:p>
            <a:pPr algn="ctr"/>
            <a:r>
              <a:rPr lang="en-GB" sz="2400" dirty="0">
                <a:solidFill>
                  <a:schemeClr val="accent5">
                    <a:lumMod val="75000"/>
                  </a:schemeClr>
                </a:solidFill>
              </a:rPr>
              <a:t>Discuss what you think the </a:t>
            </a:r>
            <a:r>
              <a:rPr lang="en-GB" sz="2400" b="1" dirty="0">
                <a:solidFill>
                  <a:schemeClr val="accent5">
                    <a:lumMod val="75000"/>
                  </a:schemeClr>
                </a:solidFill>
              </a:rPr>
              <a:t>signs of abuse</a:t>
            </a:r>
            <a:r>
              <a:rPr lang="en-GB" sz="2400" dirty="0">
                <a:solidFill>
                  <a:schemeClr val="accent5">
                    <a:lumMod val="75000"/>
                  </a:schemeClr>
                </a:solidFill>
              </a:rPr>
              <a:t> could be for at least 3 types of </a:t>
            </a:r>
            <a:r>
              <a:rPr lang="en-GB" sz="2400" dirty="0" smtClean="0">
                <a:solidFill>
                  <a:schemeClr val="accent5">
                    <a:lumMod val="75000"/>
                  </a:schemeClr>
                </a:solidFill>
              </a:rPr>
              <a:t>abuse</a:t>
            </a:r>
            <a:endParaRPr lang="en-GB" sz="2400" dirty="0">
              <a:solidFill>
                <a:schemeClr val="accent5">
                  <a:lumMod val="75000"/>
                </a:schemeClr>
              </a:solidFill>
            </a:endParaRPr>
          </a:p>
        </p:txBody>
      </p:sp>
      <p:sp>
        <p:nvSpPr>
          <p:cNvPr id="9" name="TextBox 8"/>
          <p:cNvSpPr txBox="1"/>
          <p:nvPr/>
        </p:nvSpPr>
        <p:spPr>
          <a:xfrm>
            <a:off x="3419872" y="4653136"/>
            <a:ext cx="1671676" cy="461665"/>
          </a:xfrm>
          <a:prstGeom prst="rect">
            <a:avLst/>
          </a:prstGeom>
          <a:noFill/>
        </p:spPr>
        <p:txBody>
          <a:bodyPr wrap="none" rtlCol="0">
            <a:spAutoFit/>
          </a:bodyPr>
          <a:lstStyle/>
          <a:p>
            <a:r>
              <a:rPr lang="en-GB" sz="2400" b="1" dirty="0" smtClean="0">
                <a:solidFill>
                  <a:schemeClr val="accent5">
                    <a:lumMod val="75000"/>
                  </a:schemeClr>
                </a:solidFill>
              </a:rPr>
              <a:t>10 minutes </a:t>
            </a:r>
            <a:endParaRPr lang="en-GB" sz="2400" b="1" dirty="0">
              <a:solidFill>
                <a:schemeClr val="accent5">
                  <a:lumMod val="75000"/>
                </a:schemeClr>
              </a:solidFill>
            </a:endParaRPr>
          </a:p>
        </p:txBody>
      </p:sp>
    </p:spTree>
    <p:extLst>
      <p:ext uri="{BB962C8B-B14F-4D97-AF65-F5344CB8AC3E}">
        <p14:creationId xmlns:p14="http://schemas.microsoft.com/office/powerpoint/2010/main" val="427783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3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anim calcmode="lin" valueType="num">
                                      <p:cBhvr>
                                        <p:cTn id="16" dur="3000" fill="hold"/>
                                        <p:tgtEl>
                                          <p:spTgt spid="4"/>
                                        </p:tgtEl>
                                        <p:attrNameLst>
                                          <p:attrName>ppt_x</p:attrName>
                                        </p:attrNameLst>
                                      </p:cBhvr>
                                      <p:tavLst>
                                        <p:tav tm="0">
                                          <p:val>
                                            <p:strVal val="#ppt_x"/>
                                          </p:val>
                                        </p:tav>
                                        <p:tav tm="100000">
                                          <p:val>
                                            <p:strVal val="#ppt_x"/>
                                          </p:val>
                                        </p:tav>
                                      </p:tavLst>
                                    </p:anim>
                                    <p:anim calcmode="lin" valueType="num">
                                      <p:cBhvr>
                                        <p:cTn id="17" dur="3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6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0"/>
                                        <p:tgtEl>
                                          <p:spTgt spid="5"/>
                                        </p:tgtEl>
                                      </p:cBhvr>
                                    </p:animEffect>
                                    <p:anim calcmode="lin" valueType="num">
                                      <p:cBhvr>
                                        <p:cTn id="22" dur="3000" fill="hold"/>
                                        <p:tgtEl>
                                          <p:spTgt spid="5"/>
                                        </p:tgtEl>
                                        <p:attrNameLst>
                                          <p:attrName>ppt_x</p:attrName>
                                        </p:attrNameLst>
                                      </p:cBhvr>
                                      <p:tavLst>
                                        <p:tav tm="0">
                                          <p:val>
                                            <p:strVal val="#ppt_x"/>
                                          </p:val>
                                        </p:tav>
                                        <p:tav tm="100000">
                                          <p:val>
                                            <p:strVal val="#ppt_x"/>
                                          </p:val>
                                        </p:tav>
                                      </p:tavLst>
                                    </p:anim>
                                    <p:anim calcmode="lin" valueType="num">
                                      <p:cBhvr>
                                        <p:cTn id="23" dur="3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95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anim calcmode="lin" valueType="num">
                                      <p:cBhvr>
                                        <p:cTn id="28" dur="3000" fill="hold"/>
                                        <p:tgtEl>
                                          <p:spTgt spid="9"/>
                                        </p:tgtEl>
                                        <p:attrNameLst>
                                          <p:attrName>ppt_x</p:attrName>
                                        </p:attrNameLst>
                                      </p:cBhvr>
                                      <p:tavLst>
                                        <p:tav tm="0">
                                          <p:val>
                                            <p:strVal val="#ppt_x"/>
                                          </p:val>
                                        </p:tav>
                                        <p:tav tm="100000">
                                          <p:val>
                                            <p:strVal val="#ppt_x"/>
                                          </p:val>
                                        </p:tav>
                                      </p:tavLst>
                                    </p:anim>
                                    <p:anim calcmode="lin" valueType="num">
                                      <p:cBhvr>
                                        <p:cTn id="29"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7929" y="151325"/>
            <a:ext cx="7283152" cy="1143000"/>
          </a:xfrm>
        </p:spPr>
        <p:txBody>
          <a:bodyPr>
            <a:normAutofit/>
          </a:bodyPr>
          <a:lstStyle/>
          <a:p>
            <a:r>
              <a:rPr lang="en-GB" sz="4000" dirty="0" smtClean="0"/>
              <a:t>Possible Signs of Abuse</a:t>
            </a:r>
            <a:endParaRPr lang="en-GB" sz="4000" dirty="0"/>
          </a:p>
        </p:txBody>
      </p:sp>
      <p:sp>
        <p:nvSpPr>
          <p:cNvPr id="4" name="TextBox 3"/>
          <p:cNvSpPr txBox="1"/>
          <p:nvPr/>
        </p:nvSpPr>
        <p:spPr>
          <a:xfrm>
            <a:off x="201458" y="1111419"/>
            <a:ext cx="3146406" cy="209288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t>Physical  </a:t>
            </a:r>
            <a:r>
              <a:rPr lang="en-GB" sz="2000" dirty="0" smtClean="0"/>
              <a:t/>
            </a:r>
            <a:br>
              <a:rPr lang="en-GB" sz="2000" dirty="0" smtClean="0"/>
            </a:br>
            <a:r>
              <a:rPr lang="en-GB" sz="2000" dirty="0" smtClean="0"/>
              <a:t>e.g. </a:t>
            </a:r>
            <a:r>
              <a:rPr lang="en-GB" dirty="0" smtClean="0"/>
              <a:t>Unexplained </a:t>
            </a:r>
            <a:r>
              <a:rPr lang="en-GB" dirty="0"/>
              <a:t>bruising, cuts, burns, signs of malnutrition, unexplained falls, failure to seek medical attention from </a:t>
            </a:r>
            <a:r>
              <a:rPr lang="en-GB" dirty="0" smtClean="0"/>
              <a:t>GP/hospitals, withdrawn, scared of someone.</a:t>
            </a:r>
            <a:endParaRPr lang="en-GB" dirty="0"/>
          </a:p>
        </p:txBody>
      </p:sp>
      <p:sp>
        <p:nvSpPr>
          <p:cNvPr id="5" name="TextBox 4"/>
          <p:cNvSpPr txBox="1"/>
          <p:nvPr/>
        </p:nvSpPr>
        <p:spPr>
          <a:xfrm>
            <a:off x="3491880" y="1268760"/>
            <a:ext cx="3277347" cy="2554545"/>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a:t>Sexual </a:t>
            </a:r>
            <a:endParaRPr lang="en-GB" sz="2000" b="1" dirty="0" smtClean="0"/>
          </a:p>
          <a:p>
            <a:r>
              <a:rPr lang="en-GB" sz="2000" dirty="0" smtClean="0"/>
              <a:t>e.g. Bruises to inner thighs, marks on neck, unusual difficulty in walking/sitting, unusual bleeding to genitals or anus, Sexual Transmitted Infections, fear of receiving personal care support </a:t>
            </a:r>
            <a:endParaRPr lang="en-GB" sz="2000" dirty="0"/>
          </a:p>
        </p:txBody>
      </p:sp>
      <p:sp>
        <p:nvSpPr>
          <p:cNvPr id="6" name="TextBox 5"/>
          <p:cNvSpPr txBox="1"/>
          <p:nvPr/>
        </p:nvSpPr>
        <p:spPr>
          <a:xfrm>
            <a:off x="251520" y="3498293"/>
            <a:ext cx="2952328"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Financial</a:t>
            </a:r>
            <a:r>
              <a:rPr lang="en-GB" sz="2000" dirty="0"/>
              <a:t> </a:t>
            </a:r>
            <a:endParaRPr lang="en-GB" sz="2000" dirty="0" smtClean="0"/>
          </a:p>
          <a:p>
            <a:r>
              <a:rPr lang="en-GB" sz="2000" dirty="0" smtClean="0"/>
              <a:t>e.g. Missing personal possessions, unexplained withdrawal from bank accounts, unexplained lack of money if they are due there benefits/pension</a:t>
            </a:r>
            <a:endParaRPr lang="en-GB" sz="2000" dirty="0"/>
          </a:p>
        </p:txBody>
      </p:sp>
      <p:sp>
        <p:nvSpPr>
          <p:cNvPr id="7" name="TextBox 6"/>
          <p:cNvSpPr txBox="1"/>
          <p:nvPr/>
        </p:nvSpPr>
        <p:spPr>
          <a:xfrm>
            <a:off x="6444208" y="4075480"/>
            <a:ext cx="2592288" cy="2554545"/>
          </a:xfrm>
          <a:prstGeom prst="rect">
            <a:avLst/>
          </a:prstGeom>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lvl="1"/>
            <a:r>
              <a:rPr lang="en-GB" sz="2000" b="1" dirty="0"/>
              <a:t>Domestic </a:t>
            </a:r>
            <a:r>
              <a:rPr lang="en-GB" sz="2000" b="1" dirty="0" smtClean="0"/>
              <a:t>Abuse</a:t>
            </a:r>
          </a:p>
          <a:p>
            <a:pPr marL="0" lvl="1"/>
            <a:r>
              <a:rPr lang="en-GB" sz="2000" dirty="0" smtClean="0"/>
              <a:t>e.g. Low self-esteem, bruising/cuts/broken bones, verbal abuse or humiliation in front of someone, isolation from family and friends</a:t>
            </a:r>
            <a:endParaRPr lang="en-GB" sz="2000" dirty="0"/>
          </a:p>
        </p:txBody>
      </p:sp>
      <p:sp>
        <p:nvSpPr>
          <p:cNvPr id="8" name="TextBox 7"/>
          <p:cNvSpPr txBox="1"/>
          <p:nvPr/>
        </p:nvSpPr>
        <p:spPr>
          <a:xfrm>
            <a:off x="3327405" y="4065455"/>
            <a:ext cx="2805650"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b="1" dirty="0"/>
              <a:t>Emotional/Psychological </a:t>
            </a:r>
          </a:p>
          <a:p>
            <a:r>
              <a:rPr lang="en-GB" sz="2000" dirty="0" smtClean="0"/>
              <a:t>e.g. Withdrawn </a:t>
            </a:r>
            <a:r>
              <a:rPr lang="en-GB" sz="2000" dirty="0"/>
              <a:t>or change in </a:t>
            </a:r>
            <a:r>
              <a:rPr lang="en-GB" sz="2000" dirty="0" smtClean="0"/>
              <a:t>mood, Insomnia, Low self-esteem, A </a:t>
            </a:r>
            <a:r>
              <a:rPr lang="en-GB" sz="2000" dirty="0"/>
              <a:t>change of appetite, weight </a:t>
            </a:r>
            <a:r>
              <a:rPr lang="en-GB" sz="2000" dirty="0" smtClean="0"/>
              <a:t>loss/gain</a:t>
            </a:r>
            <a:endParaRPr lang="en-GB" sz="2000" dirty="0"/>
          </a:p>
        </p:txBody>
      </p:sp>
      <p:pic>
        <p:nvPicPr>
          <p:cNvPr id="10" name="Picture 6" descr="Threatening F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389" y="1360087"/>
            <a:ext cx="1685925" cy="25336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458" y="5850559"/>
            <a:ext cx="2911442" cy="923330"/>
          </a:xfrm>
          <a:prstGeom prst="rect">
            <a:avLst/>
          </a:prstGeom>
          <a:noFill/>
        </p:spPr>
        <p:txBody>
          <a:bodyPr wrap="square" rtlCol="0">
            <a:spAutoFit/>
          </a:bodyPr>
          <a:lstStyle/>
          <a:p>
            <a:r>
              <a:rPr lang="en-GB" dirty="0" smtClean="0"/>
              <a:t>PLEASE NOTE:</a:t>
            </a:r>
          </a:p>
          <a:p>
            <a:r>
              <a:rPr lang="en-GB" dirty="0" smtClean="0"/>
              <a:t>These are some examples, but is a non-exhaustive list</a:t>
            </a:r>
            <a:endParaRPr lang="en-GB" dirty="0"/>
          </a:p>
        </p:txBody>
      </p:sp>
    </p:spTree>
    <p:extLst>
      <p:ext uri="{BB962C8B-B14F-4D97-AF65-F5344CB8AC3E}">
        <p14:creationId xmlns:p14="http://schemas.microsoft.com/office/powerpoint/2010/main" val="10098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0-#ppt_w/2"/>
                                          </p:val>
                                        </p:tav>
                                        <p:tav tm="100000">
                                          <p:val>
                                            <p:strVal val="#ppt_x"/>
                                          </p:val>
                                        </p:tav>
                                      </p:tavLst>
                                    </p:anim>
                                    <p:anim calcmode="lin" valueType="num">
                                      <p:cBhvr additive="base">
                                        <p:cTn id="8" dur="4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4000" fill="hold"/>
                                        <p:tgtEl>
                                          <p:spTgt spid="5"/>
                                        </p:tgtEl>
                                        <p:attrNameLst>
                                          <p:attrName>ppt_x</p:attrName>
                                        </p:attrNameLst>
                                      </p:cBhvr>
                                      <p:tavLst>
                                        <p:tav tm="0">
                                          <p:val>
                                            <p:strVal val="#ppt_x"/>
                                          </p:val>
                                        </p:tav>
                                        <p:tav tm="100000">
                                          <p:val>
                                            <p:strVal val="#ppt_x"/>
                                          </p:val>
                                        </p:tav>
                                      </p:tavLst>
                                    </p:anim>
                                    <p:anim calcmode="lin" valueType="num">
                                      <p:cBhvr additive="base">
                                        <p:cTn id="14" dur="4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4000" fill="hold"/>
                                        <p:tgtEl>
                                          <p:spTgt spid="8"/>
                                        </p:tgtEl>
                                        <p:attrNameLst>
                                          <p:attrName>ppt_x</p:attrName>
                                        </p:attrNameLst>
                                      </p:cBhvr>
                                      <p:tavLst>
                                        <p:tav tm="0">
                                          <p:val>
                                            <p:strVal val="0-#ppt_w/2"/>
                                          </p:val>
                                        </p:tav>
                                        <p:tav tm="100000">
                                          <p:val>
                                            <p:strVal val="#ppt_x"/>
                                          </p:val>
                                        </p:tav>
                                      </p:tavLst>
                                    </p:anim>
                                    <p:anim calcmode="lin" valueType="num">
                                      <p:cBhvr additive="base">
                                        <p:cTn id="20" dur="4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4000" fill="hold"/>
                                        <p:tgtEl>
                                          <p:spTgt spid="6"/>
                                        </p:tgtEl>
                                        <p:attrNameLst>
                                          <p:attrName>ppt_x</p:attrName>
                                        </p:attrNameLst>
                                      </p:cBhvr>
                                      <p:tavLst>
                                        <p:tav tm="0">
                                          <p:val>
                                            <p:strVal val="#ppt_x"/>
                                          </p:val>
                                        </p:tav>
                                        <p:tav tm="100000">
                                          <p:val>
                                            <p:strVal val="#ppt_x"/>
                                          </p:val>
                                        </p:tav>
                                      </p:tavLst>
                                    </p:anim>
                                    <p:anim calcmode="lin" valueType="num">
                                      <p:cBhvr additive="base">
                                        <p:cTn id="26" dur="4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0" fill="hold"/>
                                        <p:tgtEl>
                                          <p:spTgt spid="7"/>
                                        </p:tgtEl>
                                        <p:attrNameLst>
                                          <p:attrName>ppt_x</p:attrName>
                                        </p:attrNameLst>
                                      </p:cBhvr>
                                      <p:tavLst>
                                        <p:tav tm="0">
                                          <p:val>
                                            <p:strVal val="1+#ppt_w/2"/>
                                          </p:val>
                                        </p:tav>
                                        <p:tav tm="100000">
                                          <p:val>
                                            <p:strVal val="#ppt_x"/>
                                          </p:val>
                                        </p:tav>
                                      </p:tavLst>
                                    </p:anim>
                                    <p:anim calcmode="lin" valueType="num">
                                      <p:cBhvr additive="base">
                                        <p:cTn id="32" dur="40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5201"/>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74646" y="1653896"/>
            <a:ext cx="3261850" cy="3139321"/>
          </a:xfrm>
          <a:prstGeom prst="rect">
            <a:avLst/>
          </a:prstGeom>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b="1" dirty="0"/>
              <a:t>Modern Day </a:t>
            </a:r>
            <a:r>
              <a:rPr lang="en-GB" b="1" dirty="0" smtClean="0"/>
              <a:t>Slavery</a:t>
            </a:r>
            <a:br>
              <a:rPr lang="en-GB" b="1" dirty="0" smtClean="0"/>
            </a:br>
            <a:r>
              <a:rPr lang="en-GB" b="1" dirty="0" smtClean="0"/>
              <a:t>e.g. </a:t>
            </a:r>
            <a:r>
              <a:rPr lang="en-GB" dirty="0" smtClean="0"/>
              <a:t>Appearing </a:t>
            </a:r>
            <a:r>
              <a:rPr lang="en-GB" dirty="0"/>
              <a:t>to be malnourished, </a:t>
            </a:r>
            <a:r>
              <a:rPr lang="en-GB" dirty="0" smtClean="0"/>
              <a:t>unkempt </a:t>
            </a:r>
            <a:r>
              <a:rPr lang="en-GB" dirty="0"/>
              <a:t>or </a:t>
            </a:r>
            <a:r>
              <a:rPr lang="en-GB" dirty="0" smtClean="0"/>
              <a:t>withdrawn, Living </a:t>
            </a:r>
            <a:r>
              <a:rPr lang="en-GB" dirty="0"/>
              <a:t>in dirty, cramped or overcrowded accommodation and or living and working at the same </a:t>
            </a:r>
            <a:r>
              <a:rPr lang="en-GB" dirty="0" smtClean="0"/>
              <a:t>address, Lack </a:t>
            </a:r>
            <a:r>
              <a:rPr lang="en-GB" dirty="0"/>
              <a:t>of personal </a:t>
            </a:r>
            <a:r>
              <a:rPr lang="en-GB" dirty="0" smtClean="0"/>
              <a:t>possessions </a:t>
            </a:r>
            <a:r>
              <a:rPr lang="en-GB" dirty="0"/>
              <a:t>or identification </a:t>
            </a:r>
            <a:r>
              <a:rPr lang="en-GB" dirty="0" smtClean="0"/>
              <a:t>documents, Always </a:t>
            </a:r>
            <a:r>
              <a:rPr lang="en-GB" dirty="0"/>
              <a:t>wearing the same </a:t>
            </a:r>
            <a:r>
              <a:rPr lang="en-GB" dirty="0" smtClean="0"/>
              <a:t>clothes, Fear </a:t>
            </a:r>
            <a:r>
              <a:rPr lang="en-GB" dirty="0"/>
              <a:t>of </a:t>
            </a:r>
            <a:r>
              <a:rPr lang="en-GB" dirty="0" smtClean="0"/>
              <a:t>the Police. </a:t>
            </a:r>
            <a:endParaRPr lang="en-GB" dirty="0"/>
          </a:p>
        </p:txBody>
      </p:sp>
      <p:sp>
        <p:nvSpPr>
          <p:cNvPr id="5" name="TextBox 4"/>
          <p:cNvSpPr txBox="1"/>
          <p:nvPr/>
        </p:nvSpPr>
        <p:spPr>
          <a:xfrm>
            <a:off x="44661" y="1652467"/>
            <a:ext cx="2223084" cy="3970318"/>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r>
              <a:rPr lang="en-GB" b="1" dirty="0"/>
              <a:t>Organisational</a:t>
            </a:r>
            <a:r>
              <a:rPr lang="en-GB" dirty="0"/>
              <a:t> </a:t>
            </a:r>
          </a:p>
          <a:p>
            <a:r>
              <a:rPr lang="en-GB" dirty="0" smtClean="0"/>
              <a:t>e.g. Poor </a:t>
            </a:r>
            <a:r>
              <a:rPr lang="en-GB" dirty="0"/>
              <a:t>record-keeping and missing </a:t>
            </a:r>
            <a:r>
              <a:rPr lang="en-GB" dirty="0" smtClean="0"/>
              <a:t>documents, Unnecessary </a:t>
            </a:r>
            <a:r>
              <a:rPr lang="en-GB" dirty="0"/>
              <a:t>exposure during bathing or using the toilet, Lack of choice, being hungry or dehydrated, Lack of personal clothing and possessions for someone living  in a care </a:t>
            </a:r>
            <a:r>
              <a:rPr lang="en-GB" dirty="0" smtClean="0"/>
              <a:t>home</a:t>
            </a:r>
            <a:r>
              <a:rPr lang="en-GB" dirty="0"/>
              <a:t>.</a:t>
            </a:r>
          </a:p>
        </p:txBody>
      </p:sp>
      <p:sp>
        <p:nvSpPr>
          <p:cNvPr id="7" name="TextBox 6"/>
          <p:cNvSpPr txBox="1"/>
          <p:nvPr/>
        </p:nvSpPr>
        <p:spPr>
          <a:xfrm>
            <a:off x="88809" y="116632"/>
            <a:ext cx="6571424" cy="1477328"/>
          </a:xfrm>
          <a:prstGeom prst="rect">
            <a:avLst/>
          </a:prstGeom>
          <a:ln>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t>Self-Neglect</a:t>
            </a:r>
          </a:p>
          <a:p>
            <a:r>
              <a:rPr lang="en-GB" dirty="0" smtClean="0"/>
              <a:t>e.g. When someone is looking after themselves, but has very poor hygiene and unkempt appearance, malnourished, hoarding in the property, living in squalid conditions, lack of food and heating,  will not engage with social care or health services</a:t>
            </a:r>
            <a:endParaRPr lang="en-GB" dirty="0"/>
          </a:p>
        </p:txBody>
      </p:sp>
      <p:sp>
        <p:nvSpPr>
          <p:cNvPr id="3" name="TextBox 2"/>
          <p:cNvSpPr txBox="1"/>
          <p:nvPr/>
        </p:nvSpPr>
        <p:spPr>
          <a:xfrm>
            <a:off x="2333370" y="1905305"/>
            <a:ext cx="3293084" cy="2862322"/>
          </a:xfrm>
          <a:prstGeom prst="rect">
            <a:avLst/>
          </a:prstGeom>
          <a:noFill/>
          <a:ln w="28575">
            <a:solidFill>
              <a:schemeClr val="accent5">
                <a:lumMod val="75000"/>
              </a:schemeClr>
            </a:solidFill>
          </a:ln>
        </p:spPr>
        <p:txBody>
          <a:bodyPr wrap="square" rtlCol="0">
            <a:spAutoFit/>
          </a:bodyPr>
          <a:lstStyle/>
          <a:p>
            <a:pPr marL="0" lvl="1"/>
            <a:r>
              <a:rPr lang="en-GB" b="1" dirty="0"/>
              <a:t>Neglect or acts of omission</a:t>
            </a:r>
            <a:br>
              <a:rPr lang="en-GB" b="1" dirty="0"/>
            </a:br>
            <a:r>
              <a:rPr lang="en-GB" dirty="0" smtClean="0"/>
              <a:t>e.g. If someone is supposed to receive support from someone else, but they have poor </a:t>
            </a:r>
            <a:r>
              <a:rPr lang="en-GB" dirty="0"/>
              <a:t>personal hygiene, pressure sores/ulcers, untreated injuries or medical problems, inadequate clothing, malnutrition or weight loss,  poor living </a:t>
            </a:r>
            <a:r>
              <a:rPr lang="en-GB" dirty="0" smtClean="0"/>
              <a:t>conditions, or the carer is refusing </a:t>
            </a:r>
            <a:r>
              <a:rPr lang="en-GB" dirty="0"/>
              <a:t>visitors to the </a:t>
            </a:r>
            <a:r>
              <a:rPr lang="en-GB" dirty="0" smtClean="0"/>
              <a:t>home</a:t>
            </a:r>
            <a:endParaRPr lang="en-GB" dirty="0"/>
          </a:p>
        </p:txBody>
      </p:sp>
      <p:sp>
        <p:nvSpPr>
          <p:cNvPr id="10" name="TextBox 9"/>
          <p:cNvSpPr txBox="1"/>
          <p:nvPr/>
        </p:nvSpPr>
        <p:spPr>
          <a:xfrm>
            <a:off x="2555776" y="5013176"/>
            <a:ext cx="6480720" cy="1754326"/>
          </a:xfrm>
          <a:prstGeom prst="rect">
            <a:avLst/>
          </a:prstGeom>
          <a:noFill/>
          <a:ln w="38100">
            <a:solidFill>
              <a:schemeClr val="accent5">
                <a:lumMod val="60000"/>
                <a:lumOff val="40000"/>
              </a:schemeClr>
            </a:solidFill>
          </a:ln>
        </p:spPr>
        <p:txBody>
          <a:bodyPr wrap="square" rtlCol="0">
            <a:spAutoFit/>
          </a:bodyPr>
          <a:lstStyle/>
          <a:p>
            <a:r>
              <a:rPr lang="en-GB" b="1" dirty="0" smtClean="0"/>
              <a:t>Forced Marriage and Honour Based Violence</a:t>
            </a:r>
            <a:r>
              <a:rPr lang="en-GB" dirty="0" smtClean="0"/>
              <a:t/>
            </a:r>
            <a:br>
              <a:rPr lang="en-GB" dirty="0" smtClean="0"/>
            </a:br>
            <a:r>
              <a:rPr lang="en-GB" dirty="0" smtClean="0"/>
              <a:t>e.g. The person is going on an extended holiday to the country of their origin, their siblings have been ‘married off’ and not returned home. Absence from education (college or university) or work,  the person being accused for being ‘too westernised’, restrictions on leaving their house including being ‘escorted’ everywhere.</a:t>
            </a:r>
          </a:p>
        </p:txBody>
      </p:sp>
      <p:sp>
        <p:nvSpPr>
          <p:cNvPr id="12" name="TextBox 11"/>
          <p:cNvSpPr txBox="1"/>
          <p:nvPr/>
        </p:nvSpPr>
        <p:spPr>
          <a:xfrm>
            <a:off x="88809" y="5753423"/>
            <a:ext cx="2610983" cy="1200329"/>
          </a:xfrm>
          <a:prstGeom prst="rect">
            <a:avLst/>
          </a:prstGeom>
          <a:noFill/>
        </p:spPr>
        <p:txBody>
          <a:bodyPr wrap="square" rtlCol="0">
            <a:spAutoFit/>
          </a:bodyPr>
          <a:lstStyle/>
          <a:p>
            <a:r>
              <a:rPr lang="en-GB" dirty="0" smtClean="0"/>
              <a:t>PLEASE NOTE:</a:t>
            </a:r>
          </a:p>
          <a:p>
            <a:r>
              <a:rPr lang="en-GB" dirty="0" smtClean="0"/>
              <a:t>These are some examples, but is a non-exhaustive list</a:t>
            </a:r>
            <a:endParaRPr lang="en-GB" dirty="0"/>
          </a:p>
        </p:txBody>
      </p:sp>
    </p:spTree>
    <p:extLst>
      <p:ext uri="{BB962C8B-B14F-4D97-AF65-F5344CB8AC3E}">
        <p14:creationId xmlns:p14="http://schemas.microsoft.com/office/powerpoint/2010/main" val="312531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0" fill="hold"/>
                                        <p:tgtEl>
                                          <p:spTgt spid="3"/>
                                        </p:tgtEl>
                                        <p:attrNameLst>
                                          <p:attrName>ppt_x</p:attrName>
                                        </p:attrNameLst>
                                      </p:cBhvr>
                                      <p:tavLst>
                                        <p:tav tm="0">
                                          <p:val>
                                            <p:strVal val="1+#ppt_w/2"/>
                                          </p:val>
                                        </p:tav>
                                        <p:tav tm="100000">
                                          <p:val>
                                            <p:strVal val="#ppt_x"/>
                                          </p:val>
                                        </p:tav>
                                      </p:tavLst>
                                    </p:anim>
                                    <p:anim calcmode="lin" valueType="num">
                                      <p:cBhvr additive="base">
                                        <p:cTn id="8" dur="4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4000" fill="hold"/>
                                        <p:tgtEl>
                                          <p:spTgt spid="4"/>
                                        </p:tgtEl>
                                        <p:attrNameLst>
                                          <p:attrName>ppt_x</p:attrName>
                                        </p:attrNameLst>
                                      </p:cBhvr>
                                      <p:tavLst>
                                        <p:tav tm="0">
                                          <p:val>
                                            <p:strVal val="#ppt_x"/>
                                          </p:val>
                                        </p:tav>
                                        <p:tav tm="100000">
                                          <p:val>
                                            <p:strVal val="#ppt_x"/>
                                          </p:val>
                                        </p:tav>
                                      </p:tavLst>
                                    </p:anim>
                                    <p:anim calcmode="lin" valueType="num">
                                      <p:cBhvr additive="base">
                                        <p:cTn id="14" dur="4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4000" fill="hold"/>
                                        <p:tgtEl>
                                          <p:spTgt spid="7"/>
                                        </p:tgtEl>
                                        <p:attrNameLst>
                                          <p:attrName>ppt_x</p:attrName>
                                        </p:attrNameLst>
                                      </p:cBhvr>
                                      <p:tavLst>
                                        <p:tav tm="0">
                                          <p:val>
                                            <p:strVal val="#ppt_x"/>
                                          </p:val>
                                        </p:tav>
                                        <p:tav tm="100000">
                                          <p:val>
                                            <p:strVal val="#ppt_x"/>
                                          </p:val>
                                        </p:tav>
                                      </p:tavLst>
                                    </p:anim>
                                    <p:anim calcmode="lin" valueType="num">
                                      <p:cBhvr additive="base">
                                        <p:cTn id="20" dur="4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4000" fill="hold"/>
                                        <p:tgtEl>
                                          <p:spTgt spid="5"/>
                                        </p:tgtEl>
                                        <p:attrNameLst>
                                          <p:attrName>ppt_x</p:attrName>
                                        </p:attrNameLst>
                                      </p:cBhvr>
                                      <p:tavLst>
                                        <p:tav tm="0">
                                          <p:val>
                                            <p:strVal val="#ppt_x"/>
                                          </p:val>
                                        </p:tav>
                                        <p:tav tm="100000">
                                          <p:val>
                                            <p:strVal val="#ppt_x"/>
                                          </p:val>
                                        </p:tav>
                                      </p:tavLst>
                                    </p:anim>
                                    <p:anim calcmode="lin" valueType="num">
                                      <p:cBhvr additive="base">
                                        <p:cTn id="26" dur="4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4000" fill="hold"/>
                                        <p:tgtEl>
                                          <p:spTgt spid="10"/>
                                        </p:tgtEl>
                                        <p:attrNameLst>
                                          <p:attrName>ppt_x</p:attrName>
                                        </p:attrNameLst>
                                      </p:cBhvr>
                                      <p:tavLst>
                                        <p:tav tm="0">
                                          <p:val>
                                            <p:strVal val="#ppt_x"/>
                                          </p:val>
                                        </p:tav>
                                        <p:tav tm="100000">
                                          <p:val>
                                            <p:strVal val="#ppt_x"/>
                                          </p:val>
                                        </p:tav>
                                      </p:tavLst>
                                    </p:anim>
                                    <p:anim calcmode="lin" valueType="num">
                                      <p:cBhvr additive="base">
                                        <p:cTn id="32" dur="40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 grpId="0" animBg="1"/>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  Who is at risk of abuse?</a:t>
            </a:r>
            <a:endParaRPr lang="en-GB" dirty="0"/>
          </a:p>
        </p:txBody>
      </p:sp>
      <p:sp>
        <p:nvSpPr>
          <p:cNvPr id="3" name="Content Placeholder 2"/>
          <p:cNvSpPr>
            <a:spLocks noGrp="1"/>
          </p:cNvSpPr>
          <p:nvPr>
            <p:ph idx="1"/>
          </p:nvPr>
        </p:nvSpPr>
        <p:spPr>
          <a:xfrm>
            <a:off x="467544" y="1270764"/>
            <a:ext cx="8352928" cy="748679"/>
          </a:xfrm>
        </p:spPr>
        <p:txBody>
          <a:bodyPr>
            <a:normAutofit fontScale="92500" lnSpcReduction="20000"/>
          </a:bodyPr>
          <a:lstStyle/>
          <a:p>
            <a:pPr marL="0" indent="0">
              <a:buNone/>
            </a:pPr>
            <a:r>
              <a:rPr lang="en-GB" sz="2800" dirty="0" smtClean="0"/>
              <a:t>An </a:t>
            </a:r>
            <a:r>
              <a:rPr lang="en-GB" sz="2800" b="1" dirty="0" smtClean="0">
                <a:solidFill>
                  <a:schemeClr val="accent5">
                    <a:lumMod val="50000"/>
                  </a:schemeClr>
                </a:solidFill>
              </a:rPr>
              <a:t>Adult at Risk </a:t>
            </a:r>
            <a:r>
              <a:rPr lang="en-GB" sz="2800" dirty="0" smtClean="0"/>
              <a:t>is someone who is over the age of 18 years old and…</a:t>
            </a:r>
          </a:p>
          <a:p>
            <a:pPr marL="0" indent="0">
              <a:buNone/>
            </a:pPr>
            <a:endParaRPr lang="en-GB" dirty="0"/>
          </a:p>
        </p:txBody>
      </p:sp>
      <p:sp>
        <p:nvSpPr>
          <p:cNvPr id="4" name="TextBox 3"/>
          <p:cNvSpPr txBox="1"/>
          <p:nvPr/>
        </p:nvSpPr>
        <p:spPr>
          <a:xfrm>
            <a:off x="539552" y="2019443"/>
            <a:ext cx="7560840" cy="1107996"/>
          </a:xfrm>
          <a:prstGeom prst="rect">
            <a:avLst/>
          </a:prstGeom>
          <a:noFill/>
        </p:spPr>
        <p:txBody>
          <a:bodyPr wrap="square" rtlCol="0">
            <a:spAutoFit/>
          </a:bodyPr>
          <a:lstStyle/>
          <a:p>
            <a:pPr marL="800100" lvl="1" indent="-342900">
              <a:buClr>
                <a:schemeClr val="accent3">
                  <a:lumMod val="50000"/>
                </a:schemeClr>
              </a:buClr>
              <a:buSzPct val="145000"/>
              <a:buFont typeface="Wingdings" pitchFamily="2" charset="2"/>
              <a:buChar char="q"/>
            </a:pPr>
            <a:r>
              <a:rPr lang="en-GB" sz="2200" dirty="0" smtClean="0"/>
              <a:t>has </a:t>
            </a:r>
            <a:r>
              <a:rPr lang="en-GB" sz="2200" dirty="0"/>
              <a:t>care and support needs </a:t>
            </a:r>
            <a:r>
              <a:rPr lang="en-GB" sz="2200" dirty="0" smtClean="0"/>
              <a:t>(e.g. Physical disability,  Mental Health Issues, cannot </a:t>
            </a:r>
            <a:r>
              <a:rPr lang="en-GB" sz="2200" dirty="0"/>
              <a:t>see or hear, </a:t>
            </a:r>
            <a:r>
              <a:rPr lang="en-GB" sz="2200" dirty="0" smtClean="0"/>
              <a:t>be elderly, or an </a:t>
            </a:r>
            <a:r>
              <a:rPr lang="en-GB" sz="2200" dirty="0"/>
              <a:t>unpaid </a:t>
            </a:r>
            <a:r>
              <a:rPr lang="en-GB" sz="2200" dirty="0" smtClean="0"/>
              <a:t>carer </a:t>
            </a:r>
            <a:r>
              <a:rPr lang="en-GB" sz="2200" dirty="0"/>
              <a:t>looking after friends or family</a:t>
            </a:r>
            <a:r>
              <a:rPr lang="en-GB" sz="2200" dirty="0" smtClean="0"/>
              <a:t>)</a:t>
            </a:r>
            <a:endParaRPr lang="en-GB" sz="2200" dirty="0"/>
          </a:p>
        </p:txBody>
      </p:sp>
      <p:sp>
        <p:nvSpPr>
          <p:cNvPr id="6" name="TextBox 5"/>
          <p:cNvSpPr txBox="1"/>
          <p:nvPr/>
        </p:nvSpPr>
        <p:spPr>
          <a:xfrm>
            <a:off x="611560" y="3501008"/>
            <a:ext cx="7488832" cy="430887"/>
          </a:xfrm>
          <a:prstGeom prst="rect">
            <a:avLst/>
          </a:prstGeom>
          <a:noFill/>
        </p:spPr>
        <p:txBody>
          <a:bodyPr wrap="square" rtlCol="0">
            <a:spAutoFit/>
          </a:bodyPr>
          <a:lstStyle/>
          <a:p>
            <a:pPr marL="800100" lvl="1" indent="-342900">
              <a:buClr>
                <a:schemeClr val="accent3">
                  <a:lumMod val="75000"/>
                </a:schemeClr>
              </a:buClr>
              <a:buSzPct val="145000"/>
              <a:buFont typeface="Wingdings" pitchFamily="2" charset="2"/>
              <a:buChar char="q"/>
            </a:pPr>
            <a:r>
              <a:rPr lang="en-GB" sz="2200" dirty="0"/>
              <a:t>may be experiencing or at risk of abuse or neglect </a:t>
            </a:r>
          </a:p>
        </p:txBody>
      </p:sp>
      <p:sp>
        <p:nvSpPr>
          <p:cNvPr id="7" name="TextBox 6"/>
          <p:cNvSpPr txBox="1"/>
          <p:nvPr/>
        </p:nvSpPr>
        <p:spPr>
          <a:xfrm>
            <a:off x="575556" y="4653136"/>
            <a:ext cx="7488832" cy="769441"/>
          </a:xfrm>
          <a:prstGeom prst="rect">
            <a:avLst/>
          </a:prstGeom>
          <a:noFill/>
        </p:spPr>
        <p:txBody>
          <a:bodyPr wrap="square" rtlCol="0">
            <a:spAutoFit/>
          </a:bodyPr>
          <a:lstStyle/>
          <a:p>
            <a:pPr marL="800100" lvl="1" indent="-342900">
              <a:buClr>
                <a:schemeClr val="accent3">
                  <a:lumMod val="60000"/>
                  <a:lumOff val="40000"/>
                </a:schemeClr>
              </a:buClr>
              <a:buSzPct val="145000"/>
              <a:buFont typeface="Wingdings" pitchFamily="2" charset="2"/>
              <a:buChar char="q"/>
            </a:pPr>
            <a:r>
              <a:rPr lang="en-GB" sz="2200" dirty="0"/>
              <a:t>is unable to protect themselves from abuse and neglect because of their care and support needs </a:t>
            </a:r>
          </a:p>
        </p:txBody>
      </p:sp>
      <p:sp>
        <p:nvSpPr>
          <p:cNvPr id="8" name="TextBox 7"/>
          <p:cNvSpPr txBox="1"/>
          <p:nvPr/>
        </p:nvSpPr>
        <p:spPr>
          <a:xfrm>
            <a:off x="899592" y="5678890"/>
            <a:ext cx="7488832" cy="646331"/>
          </a:xfrm>
          <a:prstGeom prst="rect">
            <a:avLst/>
          </a:prstGeom>
          <a:noFill/>
        </p:spPr>
        <p:txBody>
          <a:bodyPr wrap="square" rtlCol="0">
            <a:spAutoFit/>
          </a:bodyPr>
          <a:lstStyle/>
          <a:p>
            <a:r>
              <a:rPr lang="en-GB" dirty="0"/>
              <a:t>For example: These adults may find it hard to keep themselves safe from abuse or neglect, and to get help if it happens. </a:t>
            </a:r>
          </a:p>
        </p:txBody>
      </p:sp>
      <p:pic>
        <p:nvPicPr>
          <p:cNvPr id="9"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9472"/>
            <a:ext cx="2483767" cy="1274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9672" y="3127439"/>
            <a:ext cx="2592288" cy="369332"/>
          </a:xfrm>
          <a:prstGeom prst="rect">
            <a:avLst/>
          </a:prstGeom>
          <a:noFill/>
        </p:spPr>
        <p:txBody>
          <a:bodyPr wrap="square" rtlCol="0">
            <a:spAutoFit/>
          </a:bodyPr>
          <a:lstStyle/>
          <a:p>
            <a:r>
              <a:rPr lang="en-GB" dirty="0" smtClean="0"/>
              <a:t>AND</a:t>
            </a:r>
            <a:endParaRPr lang="en-GB" dirty="0"/>
          </a:p>
        </p:txBody>
      </p:sp>
      <p:sp>
        <p:nvSpPr>
          <p:cNvPr id="10" name="TextBox 9"/>
          <p:cNvSpPr txBox="1"/>
          <p:nvPr/>
        </p:nvSpPr>
        <p:spPr>
          <a:xfrm>
            <a:off x="1577008" y="4092659"/>
            <a:ext cx="2592288" cy="369332"/>
          </a:xfrm>
          <a:prstGeom prst="rect">
            <a:avLst/>
          </a:prstGeom>
          <a:noFill/>
        </p:spPr>
        <p:txBody>
          <a:bodyPr wrap="square" rtlCol="0">
            <a:spAutoFit/>
          </a:bodyPr>
          <a:lstStyle/>
          <a:p>
            <a:r>
              <a:rPr lang="en-GB" dirty="0" smtClean="0"/>
              <a:t>AND</a:t>
            </a:r>
            <a:endParaRPr lang="en-GB" dirty="0"/>
          </a:p>
        </p:txBody>
      </p:sp>
    </p:spTree>
    <p:extLst>
      <p:ext uri="{BB962C8B-B14F-4D97-AF65-F5344CB8AC3E}">
        <p14:creationId xmlns:p14="http://schemas.microsoft.com/office/powerpoint/2010/main" val="426228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0" fill="hold"/>
                                        <p:tgtEl>
                                          <p:spTgt spid="8"/>
                                        </p:tgtEl>
                                        <p:attrNameLst>
                                          <p:attrName>ppt_x</p:attrName>
                                        </p:attrNameLst>
                                      </p:cBhvr>
                                      <p:tavLst>
                                        <p:tav tm="0">
                                          <p:val>
                                            <p:strVal val="#ppt_x"/>
                                          </p:val>
                                        </p:tav>
                                        <p:tav tm="100000">
                                          <p:val>
                                            <p:strVal val="#ppt_x"/>
                                          </p:val>
                                        </p:tav>
                                      </p:tavLst>
                                    </p:anim>
                                    <p:anim calcmode="lin" valueType="num">
                                      <p:cBhvr additive="base">
                                        <p:cTn id="40" dur="2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noFill/>
          </a:ln>
        </p:spPr>
        <p:txBody>
          <a:bodyPr/>
          <a:lstStyle/>
          <a:p>
            <a:r>
              <a:rPr lang="en-GB" dirty="0" smtClean="0"/>
              <a:t>Who can abuse?</a:t>
            </a:r>
            <a:endParaRPr lang="en-GB" dirty="0"/>
          </a:p>
        </p:txBody>
      </p:sp>
      <p:sp>
        <p:nvSpPr>
          <p:cNvPr id="4" name="TextBox 3"/>
          <p:cNvSpPr txBox="1"/>
          <p:nvPr/>
        </p:nvSpPr>
        <p:spPr>
          <a:xfrm>
            <a:off x="1034728" y="5824346"/>
            <a:ext cx="7416824" cy="646331"/>
          </a:xfrm>
          <a:prstGeom prst="rect">
            <a:avLst/>
          </a:prstGeom>
          <a:noFill/>
        </p:spPr>
        <p:txBody>
          <a:bodyPr wrap="square" rtlCol="0">
            <a:spAutoFit/>
          </a:bodyPr>
          <a:lstStyle/>
          <a:p>
            <a:r>
              <a:rPr lang="en-GB" sz="3600" b="1" dirty="0">
                <a:solidFill>
                  <a:schemeClr val="accent5">
                    <a:lumMod val="75000"/>
                  </a:schemeClr>
                </a:solidFill>
              </a:rPr>
              <a:t>Abuse can be committed by </a:t>
            </a:r>
            <a:r>
              <a:rPr lang="en-GB" sz="3600" b="1" dirty="0" smtClean="0">
                <a:solidFill>
                  <a:schemeClr val="accent5">
                    <a:lumMod val="75000"/>
                  </a:schemeClr>
                </a:solidFill>
              </a:rPr>
              <a:t>anyone!</a:t>
            </a:r>
            <a:endParaRPr lang="en-GB" sz="3600" b="1" dirty="0">
              <a:solidFill>
                <a:schemeClr val="accent5">
                  <a:lumMod val="75000"/>
                </a:schemeClr>
              </a:solidFill>
            </a:endParaRPr>
          </a:p>
        </p:txBody>
      </p:sp>
      <p:sp>
        <p:nvSpPr>
          <p:cNvPr id="6" name="TextBox 5"/>
          <p:cNvSpPr txBox="1"/>
          <p:nvPr/>
        </p:nvSpPr>
        <p:spPr>
          <a:xfrm>
            <a:off x="539552" y="1615123"/>
            <a:ext cx="2880320" cy="523220"/>
          </a:xfrm>
          <a:prstGeom prst="rect">
            <a:avLst/>
          </a:prstGeom>
          <a:noFill/>
          <a:ln w="28575">
            <a:solidFill>
              <a:srgbClr val="92D050"/>
            </a:solidFill>
          </a:ln>
        </p:spPr>
        <p:txBody>
          <a:bodyPr wrap="square" rtlCol="0">
            <a:spAutoFit/>
          </a:bodyPr>
          <a:lstStyle/>
          <a:p>
            <a:r>
              <a:rPr lang="en-GB" sz="2800" dirty="0" smtClean="0"/>
              <a:t>A Partner/Spouse</a:t>
            </a:r>
            <a:endParaRPr lang="en-GB" sz="2800" dirty="0"/>
          </a:p>
        </p:txBody>
      </p:sp>
      <p:sp>
        <p:nvSpPr>
          <p:cNvPr id="7" name="TextBox 6"/>
          <p:cNvSpPr txBox="1"/>
          <p:nvPr/>
        </p:nvSpPr>
        <p:spPr>
          <a:xfrm>
            <a:off x="4247964" y="1615123"/>
            <a:ext cx="1368152" cy="523220"/>
          </a:xfrm>
          <a:prstGeom prst="rect">
            <a:avLst/>
          </a:prstGeom>
          <a:noFill/>
          <a:ln w="28575">
            <a:solidFill>
              <a:schemeClr val="accent5">
                <a:lumMod val="60000"/>
                <a:lumOff val="40000"/>
              </a:schemeClr>
            </a:solidFill>
          </a:ln>
        </p:spPr>
        <p:txBody>
          <a:bodyPr wrap="square" rtlCol="0">
            <a:spAutoFit/>
          </a:bodyPr>
          <a:lstStyle/>
          <a:p>
            <a:r>
              <a:rPr lang="en-GB" sz="2800" dirty="0" smtClean="0"/>
              <a:t>Relative</a:t>
            </a:r>
            <a:endParaRPr lang="en-GB" sz="2000" dirty="0"/>
          </a:p>
        </p:txBody>
      </p:sp>
      <p:sp>
        <p:nvSpPr>
          <p:cNvPr id="8" name="TextBox 7"/>
          <p:cNvSpPr txBox="1"/>
          <p:nvPr/>
        </p:nvSpPr>
        <p:spPr>
          <a:xfrm>
            <a:off x="6443077" y="1615123"/>
            <a:ext cx="1419407" cy="523220"/>
          </a:xfrm>
          <a:prstGeom prst="rect">
            <a:avLst/>
          </a:prstGeom>
          <a:noFill/>
          <a:ln w="28575">
            <a:solidFill>
              <a:schemeClr val="accent3">
                <a:lumMod val="50000"/>
              </a:schemeClr>
            </a:solidFill>
          </a:ln>
        </p:spPr>
        <p:txBody>
          <a:bodyPr wrap="square" rtlCol="0">
            <a:spAutoFit/>
          </a:bodyPr>
          <a:lstStyle/>
          <a:p>
            <a:r>
              <a:rPr lang="en-GB" sz="2800" dirty="0" smtClean="0"/>
              <a:t>A Carer</a:t>
            </a:r>
            <a:r>
              <a:rPr lang="en-GB" dirty="0" smtClean="0"/>
              <a:t> </a:t>
            </a:r>
            <a:endParaRPr lang="en-GB" dirty="0"/>
          </a:p>
        </p:txBody>
      </p:sp>
      <p:sp>
        <p:nvSpPr>
          <p:cNvPr id="9" name="TextBox 8"/>
          <p:cNvSpPr txBox="1"/>
          <p:nvPr/>
        </p:nvSpPr>
        <p:spPr>
          <a:xfrm>
            <a:off x="3707904" y="2924944"/>
            <a:ext cx="1656184" cy="523220"/>
          </a:xfrm>
          <a:prstGeom prst="rect">
            <a:avLst/>
          </a:prstGeom>
          <a:noFill/>
          <a:ln w="28575">
            <a:solidFill>
              <a:srgbClr val="92D050"/>
            </a:solidFill>
          </a:ln>
        </p:spPr>
        <p:txBody>
          <a:bodyPr wrap="square" rtlCol="0">
            <a:spAutoFit/>
          </a:bodyPr>
          <a:lstStyle/>
          <a:p>
            <a:r>
              <a:rPr lang="en-GB" sz="2800" dirty="0" smtClean="0"/>
              <a:t>A Friend</a:t>
            </a:r>
            <a:endParaRPr lang="en-GB" dirty="0"/>
          </a:p>
        </p:txBody>
      </p:sp>
      <p:sp>
        <p:nvSpPr>
          <p:cNvPr id="10" name="TextBox 9"/>
          <p:cNvSpPr txBox="1"/>
          <p:nvPr/>
        </p:nvSpPr>
        <p:spPr>
          <a:xfrm>
            <a:off x="1187624" y="4077072"/>
            <a:ext cx="2592288" cy="523220"/>
          </a:xfrm>
          <a:prstGeom prst="rect">
            <a:avLst/>
          </a:prstGeom>
          <a:noFill/>
          <a:ln w="28575">
            <a:solidFill>
              <a:schemeClr val="accent5">
                <a:lumMod val="50000"/>
              </a:schemeClr>
            </a:solidFill>
          </a:ln>
        </p:spPr>
        <p:txBody>
          <a:bodyPr wrap="square" rtlCol="0">
            <a:spAutoFit/>
          </a:bodyPr>
          <a:lstStyle/>
          <a:p>
            <a:r>
              <a:rPr lang="en-GB" sz="2800" dirty="0" smtClean="0"/>
              <a:t>An</a:t>
            </a:r>
            <a:r>
              <a:rPr lang="en-GB" sz="2800" b="1" dirty="0" smtClean="0">
                <a:solidFill>
                  <a:srgbClr val="FF6699"/>
                </a:solidFill>
              </a:rPr>
              <a:t> </a:t>
            </a:r>
            <a:r>
              <a:rPr lang="en-GB" sz="2800" dirty="0" smtClean="0"/>
              <a:t>organisation</a:t>
            </a:r>
            <a:r>
              <a:rPr lang="en-GB" sz="2400" b="1" dirty="0" smtClean="0">
                <a:solidFill>
                  <a:srgbClr val="FF6699"/>
                </a:solidFill>
              </a:rPr>
              <a:t> </a:t>
            </a:r>
            <a:endParaRPr lang="en-GB" sz="2400" b="1" dirty="0">
              <a:solidFill>
                <a:srgbClr val="FF6699"/>
              </a:solidFill>
            </a:endParaRPr>
          </a:p>
        </p:txBody>
      </p:sp>
      <p:sp>
        <p:nvSpPr>
          <p:cNvPr id="11" name="TextBox 10"/>
          <p:cNvSpPr txBox="1"/>
          <p:nvPr/>
        </p:nvSpPr>
        <p:spPr>
          <a:xfrm>
            <a:off x="3419872" y="4941168"/>
            <a:ext cx="2137949" cy="523220"/>
          </a:xfrm>
          <a:prstGeom prst="rect">
            <a:avLst/>
          </a:prstGeom>
          <a:noFill/>
          <a:ln w="28575">
            <a:solidFill>
              <a:schemeClr val="accent5">
                <a:lumMod val="75000"/>
              </a:schemeClr>
            </a:solidFill>
          </a:ln>
        </p:spPr>
        <p:txBody>
          <a:bodyPr wrap="square" rtlCol="0">
            <a:spAutoFit/>
          </a:bodyPr>
          <a:lstStyle/>
          <a:p>
            <a:r>
              <a:rPr lang="en-GB" sz="2800" dirty="0" smtClean="0"/>
              <a:t>A Volunteer</a:t>
            </a:r>
            <a:endParaRPr lang="en-GB" dirty="0"/>
          </a:p>
        </p:txBody>
      </p:sp>
      <p:sp>
        <p:nvSpPr>
          <p:cNvPr id="12" name="TextBox 11"/>
          <p:cNvSpPr txBox="1"/>
          <p:nvPr/>
        </p:nvSpPr>
        <p:spPr>
          <a:xfrm>
            <a:off x="5453410" y="4125602"/>
            <a:ext cx="3398739" cy="523220"/>
          </a:xfrm>
          <a:prstGeom prst="rect">
            <a:avLst/>
          </a:prstGeom>
          <a:noFill/>
          <a:ln w="28575">
            <a:solidFill>
              <a:schemeClr val="accent3">
                <a:lumMod val="50000"/>
              </a:schemeClr>
            </a:solidFill>
          </a:ln>
        </p:spPr>
        <p:txBody>
          <a:bodyPr wrap="square" rtlCol="0">
            <a:spAutoFit/>
          </a:bodyPr>
          <a:lstStyle/>
          <a:p>
            <a:r>
              <a:rPr lang="en-GB" sz="2800" dirty="0" smtClean="0"/>
              <a:t>Another service user</a:t>
            </a:r>
            <a:endParaRPr lang="en-GB" sz="2800" dirty="0"/>
          </a:p>
        </p:txBody>
      </p:sp>
      <p:sp>
        <p:nvSpPr>
          <p:cNvPr id="13" name="TextBox 12"/>
          <p:cNvSpPr txBox="1"/>
          <p:nvPr/>
        </p:nvSpPr>
        <p:spPr>
          <a:xfrm>
            <a:off x="6228184" y="2924944"/>
            <a:ext cx="2240531" cy="523220"/>
          </a:xfrm>
          <a:prstGeom prst="rect">
            <a:avLst/>
          </a:prstGeom>
          <a:noFill/>
          <a:ln w="28575">
            <a:solidFill>
              <a:schemeClr val="accent3">
                <a:lumMod val="60000"/>
                <a:lumOff val="40000"/>
              </a:schemeClr>
            </a:solidFill>
          </a:ln>
        </p:spPr>
        <p:txBody>
          <a:bodyPr wrap="square" rtlCol="0">
            <a:spAutoFit/>
          </a:bodyPr>
          <a:lstStyle/>
          <a:p>
            <a:r>
              <a:rPr lang="en-GB" sz="2800" dirty="0" smtClean="0"/>
              <a:t>A Neighbour</a:t>
            </a:r>
            <a:r>
              <a:rPr lang="en-GB" dirty="0" smtClean="0"/>
              <a:t> </a:t>
            </a:r>
            <a:endParaRPr lang="en-GB" dirty="0"/>
          </a:p>
        </p:txBody>
      </p:sp>
      <p:sp>
        <p:nvSpPr>
          <p:cNvPr id="14" name="TextBox 13"/>
          <p:cNvSpPr txBox="1"/>
          <p:nvPr/>
        </p:nvSpPr>
        <p:spPr>
          <a:xfrm>
            <a:off x="1115616" y="2924944"/>
            <a:ext cx="1800200" cy="523220"/>
          </a:xfrm>
          <a:prstGeom prst="rect">
            <a:avLst/>
          </a:prstGeom>
          <a:noFill/>
          <a:ln w="28575">
            <a:solidFill>
              <a:schemeClr val="accent5">
                <a:lumMod val="20000"/>
                <a:lumOff val="80000"/>
              </a:schemeClr>
            </a:solidFill>
          </a:ln>
        </p:spPr>
        <p:txBody>
          <a:bodyPr wrap="square" rtlCol="0">
            <a:spAutoFit/>
          </a:bodyPr>
          <a:lstStyle/>
          <a:p>
            <a:r>
              <a:rPr lang="en-GB" sz="2800" dirty="0" smtClean="0"/>
              <a:t>A Stranger</a:t>
            </a:r>
            <a:endParaRPr lang="en-GB" dirty="0"/>
          </a:p>
        </p:txBody>
      </p:sp>
      <p:pic>
        <p:nvPicPr>
          <p:cNvPr id="15"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0"/>
            <a:ext cx="2483767" cy="12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ppt_x"/>
                                          </p:val>
                                        </p:tav>
                                        <p:tav tm="100000">
                                          <p:val>
                                            <p:strVal val="#ppt_x"/>
                                          </p:val>
                                        </p:tav>
                                      </p:tavLst>
                                    </p:anim>
                                    <p:anim calcmode="lin" valueType="num">
                                      <p:cBhvr additive="base">
                                        <p:cTn id="23" dur="20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ppt_x"/>
                                          </p:val>
                                        </p:tav>
                                        <p:tav tm="100000">
                                          <p:val>
                                            <p:strVal val="#ppt_x"/>
                                          </p:val>
                                        </p:tav>
                                      </p:tavLst>
                                    </p:anim>
                                    <p:anim calcmode="lin" valueType="num">
                                      <p:cBhvr additive="base">
                                        <p:cTn id="33" dur="20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ppt_x"/>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0" fill="hold"/>
                                        <p:tgtEl>
                                          <p:spTgt spid="12"/>
                                        </p:tgtEl>
                                        <p:attrNameLst>
                                          <p:attrName>ppt_x</p:attrName>
                                        </p:attrNameLst>
                                      </p:cBhvr>
                                      <p:tavLst>
                                        <p:tav tm="0">
                                          <p:val>
                                            <p:strVal val="#ppt_x"/>
                                          </p:val>
                                        </p:tav>
                                        <p:tav tm="100000">
                                          <p:val>
                                            <p:strVal val="#ppt_x"/>
                                          </p:val>
                                        </p:tav>
                                      </p:tavLst>
                                    </p:anim>
                                    <p:anim calcmode="lin" valueType="num">
                                      <p:cBhvr additive="base">
                                        <p:cTn id="43" dur="20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00" fill="hold"/>
                                        <p:tgtEl>
                                          <p:spTgt spid="11"/>
                                        </p:tgtEl>
                                        <p:attrNameLst>
                                          <p:attrName>ppt_x</p:attrName>
                                        </p:attrNameLst>
                                      </p:cBhvr>
                                      <p:tavLst>
                                        <p:tav tm="0">
                                          <p:val>
                                            <p:strVal val="#ppt_x"/>
                                          </p:val>
                                        </p:tav>
                                        <p:tav tm="100000">
                                          <p:val>
                                            <p:strVal val="#ppt_x"/>
                                          </p:val>
                                        </p:tav>
                                      </p:tavLst>
                                    </p:anim>
                                    <p:anim calcmode="lin" valueType="num">
                                      <p:cBhvr additive="base">
                                        <p:cTn id="48" dur="20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10"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TotalTime>
  <Words>1525</Words>
  <Application>Microsoft Office PowerPoint</Application>
  <PresentationFormat>On-screen Show (4:3)</PresentationFormat>
  <Paragraphs>168</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‘Everyone has a right to feel safe: speak up about the unspeakable!’ </vt:lpstr>
      <vt:lpstr>Types of abuse</vt:lpstr>
      <vt:lpstr>PowerPoint Presentation</vt:lpstr>
      <vt:lpstr>PowerPoint Presentation</vt:lpstr>
      <vt:lpstr>Group Task</vt:lpstr>
      <vt:lpstr>Possible Signs of Abuse</vt:lpstr>
      <vt:lpstr>PowerPoint Presentation</vt:lpstr>
      <vt:lpstr>  Who is at risk of abuse?</vt:lpstr>
      <vt:lpstr>Who can abuse?</vt:lpstr>
      <vt:lpstr>Where can abuse occur?</vt:lpstr>
      <vt:lpstr>Did you know abuse is a Safeguarding issue?</vt:lpstr>
      <vt:lpstr>How to report abuse</vt:lpstr>
      <vt:lpstr>What will happen after the concern has been reported?</vt:lpstr>
      <vt:lpstr>Making Safeguarding Personal (MSP) </vt:lpstr>
      <vt:lpstr>Mental Capacity</vt:lpstr>
      <vt:lpstr>PowerPoint Presentation</vt:lpstr>
      <vt:lpstr>PowerPoint Presentation</vt:lpstr>
      <vt:lpstr>SUMMARY</vt:lpstr>
      <vt:lpstr>Other Useful Information </vt:lpstr>
    </vt:vector>
  </TitlesOfParts>
  <Company>CMBC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spot signs of adult abuse and how to report it if you are concerned  Members of the public</dc:title>
  <dc:creator>Sophie Boyles</dc:creator>
  <cp:lastModifiedBy>Sophie Boyles</cp:lastModifiedBy>
  <cp:revision>204</cp:revision>
  <dcterms:created xsi:type="dcterms:W3CDTF">2018-04-04T09:00:52Z</dcterms:created>
  <dcterms:modified xsi:type="dcterms:W3CDTF">2019-01-24T09:57:45Z</dcterms:modified>
</cp:coreProperties>
</file>