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70" autoAdjust="0"/>
    <p:restoredTop sz="94660"/>
  </p:normalViewPr>
  <p:slideViewPr>
    <p:cSldViewPr>
      <p:cViewPr>
        <p:scale>
          <a:sx n="75" d="100"/>
          <a:sy n="75" d="100"/>
        </p:scale>
        <p:origin x="-1614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D694-E362-4C1B-A98D-A561DF46FA87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6BBF-8253-4B25-B8F7-5A59B775A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0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D694-E362-4C1B-A98D-A561DF46FA87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6BBF-8253-4B25-B8F7-5A59B775A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38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D694-E362-4C1B-A98D-A561DF46FA87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6BBF-8253-4B25-B8F7-5A59B775A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05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D694-E362-4C1B-A98D-A561DF46FA87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6BBF-8253-4B25-B8F7-5A59B775A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69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D694-E362-4C1B-A98D-A561DF46FA87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6BBF-8253-4B25-B8F7-5A59B775A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33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D694-E362-4C1B-A98D-A561DF46FA87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6BBF-8253-4B25-B8F7-5A59B775A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43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D694-E362-4C1B-A98D-A561DF46FA87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6BBF-8253-4B25-B8F7-5A59B775A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48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D694-E362-4C1B-A98D-A561DF46FA87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6BBF-8253-4B25-B8F7-5A59B775A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41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D694-E362-4C1B-A98D-A561DF46FA87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6BBF-8253-4B25-B8F7-5A59B775A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45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D694-E362-4C1B-A98D-A561DF46FA87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6BBF-8253-4B25-B8F7-5A59B775A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29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6D694-E362-4C1B-A98D-A561DF46FA87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6BBF-8253-4B25-B8F7-5A59B775A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63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6D694-E362-4C1B-A98D-A561DF46FA87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66BBF-8253-4B25-B8F7-5A59B775A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15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google.co.uk/url?sa=i&amp;source=images&amp;cd=&amp;cad=rja&amp;uact=8&amp;ved=2ahUKEwj4yauP7JbbAhXLI8AKHYXqC5EQjRx6BAgBEAU&amp;url=https://fsymbols.com/signs/phone/&amp;psig=AOvVaw3Z01MIL2BoM-qdNrquUq2O&amp;ust=1526993473922469" TargetMode="External"/><Relationship Id="rId7" Type="http://schemas.openxmlformats.org/officeDocument/2006/relationships/hyperlink" Target="https://www.google.co.uk/url?sa=i&amp;source=images&amp;cd=&amp;cad=rja&amp;uact=8&amp;ved=2ahUKEwjY4qTg7ZbbAhWQb1AKHQekA1QQjRx6BAgBEAU&amp;url=https://www.shareicon.net/persons-symbol-heads-men-males-bald-education-speech-bubble-talking-673555&amp;psig=AOvVaw2Qg4awskufAylrVmt-B5fk&amp;ust=152699391056937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google.co.uk/url?sa=i&amp;source=images&amp;cd=&amp;cad=rja&amp;uact=8&amp;ved=2ahUKEwiCxebN7ZbbAhVCLVAKHc9OBSUQjRx6BAgBEAU&amp;url=https://www.iconexperience.com/o_collection/icons/?icon=businessperson2&amp;psig=AOvVaw2iOspTwnEbxvny-JvjQ9L9&amp;ust=1526993862318658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google.co.uk/url?sa=i&amp;source=images&amp;cd=&amp;cad=rja&amp;uact=8&amp;ved=2ahUKEwj4yauP7JbbAhXLI8AKHYXqC5EQjRx6BAgBEAU&amp;url=https://fsymbols.com/signs/phone/&amp;psig=AOvVaw3Z01MIL2BoM-qdNrquUq2O&amp;ust=1526993473922469" TargetMode="External"/><Relationship Id="rId7" Type="http://schemas.openxmlformats.org/officeDocument/2006/relationships/hyperlink" Target="https://www.google.co.uk/url?sa=i&amp;source=images&amp;cd=&amp;cad=rja&amp;uact=8&amp;ved=2ahUKEwjY4qTg7ZbbAhWQb1AKHQekA1QQjRx6BAgBEAU&amp;url=https://www.shareicon.net/persons-symbol-heads-men-males-bald-education-speech-bubble-talking-673555&amp;psig=AOvVaw2Qg4awskufAylrVmt-B5fk&amp;ust=152699391056937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www.google.co.uk/url?sa=i&amp;source=images&amp;cd=&amp;cad=rja&amp;uact=8&amp;ved=2ahUKEwiCxebN7ZbbAhVCLVAKHc9OBSUQjRx6BAgBEAU&amp;url=https://www.iconexperience.com/o_collection/icons/?icon=businessperson2&amp;psig=AOvVaw2iOspTwnEbxvny-JvjQ9L9&amp;ust=1526993862318658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www.google.co.uk/url?sa=i&amp;source=images&amp;cd=&amp;cad=rja&amp;uact=8&amp;ved=2ahUKEwih6oG875bbAhXEKMAKHXWiA48QjRx6BAgBEAU&amp;url=https://www.shutterstock.com/search/talking+symbol&amp;psig=AOvVaw2Qg4awskufAylrVmt-B5fk&amp;ust=1526993910569373" TargetMode="External"/><Relationship Id="rId7" Type="http://schemas.openxmlformats.org/officeDocument/2006/relationships/hyperlink" Target="https://www.google.co.uk/url?sa=i&amp;source=images&amp;cd=&amp;cad=rja&amp;uact=8&amp;ved=2ahUKEwjd9bOf8JbbAhUHJMAKHVIaC_QQjRx6BAgBEAU&amp;url=https://www.pakistantoday.com.pk/2013/01/24/ec-allots-scale-symbol-to-ji/&amp;psig=AOvVaw0UkROvVwUQX50dBGjfi2G5&amp;ust=152699457714317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s://www.google.co.uk/url?sa=i&amp;source=images&amp;cd=&amp;cad=rja&amp;uact=8&amp;ved=2ahUKEwjVnYrV75bbAhUqJcAKHRiHB1gQjRx6BAgBEAU&amp;url=https://www.vectorstock.com/royalty-free-vector/ear-listening-hearing-audio-sound-waves-vector-16332534&amp;psig=AOvVaw3vbNJ6wmc0Xydj16KCQ-ni&amp;ust=1526994408387387" TargetMode="Externa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7504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What will happen </a:t>
            </a:r>
            <a:r>
              <a:rPr lang="en-GB" dirty="0" smtClean="0"/>
              <a:t>after reporting </a:t>
            </a:r>
            <a:r>
              <a:rPr lang="en-GB" dirty="0"/>
              <a:t>the concern?</a:t>
            </a:r>
          </a:p>
        </p:txBody>
      </p:sp>
      <p:pic>
        <p:nvPicPr>
          <p:cNvPr id="22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3" y="19472"/>
            <a:ext cx="2483767" cy="1274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Image result for telephone symbo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41" y="1612638"/>
            <a:ext cx="1085106" cy="108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83768" y="1612638"/>
            <a:ext cx="557285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After someone has reported concerns to Gateway to </a:t>
            </a:r>
            <a:r>
              <a:rPr lang="en-GB" sz="2400" dirty="0" smtClean="0"/>
              <a:t>Care about you</a:t>
            </a:r>
          </a:p>
          <a:p>
            <a:endParaRPr lang="en-GB" sz="2400" dirty="0"/>
          </a:p>
          <a:p>
            <a:endParaRPr lang="en-GB" sz="2400" dirty="0" smtClean="0"/>
          </a:p>
          <a:p>
            <a:pPr algn="ctr"/>
            <a:r>
              <a:rPr lang="en-GB" sz="2400" dirty="0" smtClean="0"/>
              <a:t>A </a:t>
            </a:r>
            <a:r>
              <a:rPr lang="en-GB" sz="2400" dirty="0"/>
              <a:t>professional will decide on what needs to happen to make you safe</a:t>
            </a:r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  <a:p>
            <a:pPr algn="ctr"/>
            <a:endParaRPr lang="en-GB" sz="2400" dirty="0" smtClean="0"/>
          </a:p>
          <a:p>
            <a:pPr algn="ctr"/>
            <a:r>
              <a:rPr lang="en-GB" sz="2400" dirty="0" smtClean="0"/>
              <a:t>This </a:t>
            </a:r>
            <a:r>
              <a:rPr lang="en-GB" sz="2400" dirty="0"/>
              <a:t>will include speaking to you about what </a:t>
            </a:r>
            <a:r>
              <a:rPr lang="en-GB" sz="2400" b="1" dirty="0"/>
              <a:t>YOU</a:t>
            </a:r>
            <a:r>
              <a:rPr lang="en-GB" sz="2400" dirty="0"/>
              <a:t> want to happen - this is called 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Making Safeguarding 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</a:rPr>
              <a:t>Personal</a:t>
            </a:r>
            <a:endParaRPr lang="en-GB" sz="2400" dirty="0"/>
          </a:p>
          <a:p>
            <a:pPr algn="ctr"/>
            <a:endParaRPr lang="en-GB" sz="2400" dirty="0"/>
          </a:p>
        </p:txBody>
      </p:sp>
      <p:pic>
        <p:nvPicPr>
          <p:cNvPr id="16388" name="Picture 4" descr="Image result for professional symbol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45069"/>
            <a:ext cx="1441220" cy="144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Image result for talking  symbol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2130" y="4708982"/>
            <a:ext cx="1311685" cy="131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own Arrow 7"/>
          <p:cNvSpPr/>
          <p:nvPr/>
        </p:nvSpPr>
        <p:spPr>
          <a:xfrm>
            <a:off x="4982161" y="2462007"/>
            <a:ext cx="576064" cy="504056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932040" y="4134261"/>
            <a:ext cx="576064" cy="504056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605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298" y="476672"/>
            <a:ext cx="627504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What will happen </a:t>
            </a:r>
            <a:r>
              <a:rPr lang="en-GB" dirty="0" smtClean="0"/>
              <a:t>after you  report </a:t>
            </a:r>
            <a:r>
              <a:rPr lang="en-GB" dirty="0"/>
              <a:t>the concern?</a:t>
            </a:r>
          </a:p>
        </p:txBody>
      </p:sp>
      <p:pic>
        <p:nvPicPr>
          <p:cNvPr id="22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3" y="19472"/>
            <a:ext cx="2483767" cy="1274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Image result for telephone symbo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9" y="1628800"/>
            <a:ext cx="1085106" cy="108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27972" y="1788378"/>
            <a:ext cx="73365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When you refer someone to Gateway </a:t>
            </a:r>
            <a:r>
              <a:rPr lang="en-GB" sz="2200" dirty="0"/>
              <a:t>to Care </a:t>
            </a:r>
            <a:r>
              <a:rPr lang="en-GB" sz="2200" dirty="0" smtClean="0"/>
              <a:t>your </a:t>
            </a:r>
            <a:r>
              <a:rPr lang="en-GB" sz="2200" dirty="0"/>
              <a:t>concerns will be taken </a:t>
            </a:r>
            <a:r>
              <a:rPr lang="en-GB" sz="2200" dirty="0" smtClean="0"/>
              <a:t>seriously.</a:t>
            </a:r>
          </a:p>
          <a:p>
            <a:pPr algn="ctr"/>
            <a:endParaRPr lang="en-GB" sz="2200" dirty="0"/>
          </a:p>
          <a:p>
            <a:pPr algn="ctr"/>
            <a:endParaRPr lang="en-GB" sz="2200" dirty="0" smtClean="0"/>
          </a:p>
          <a:p>
            <a:pPr algn="ctr"/>
            <a:r>
              <a:rPr lang="en-GB" sz="2200" dirty="0" smtClean="0"/>
              <a:t>A </a:t>
            </a:r>
            <a:r>
              <a:rPr lang="en-GB" sz="2200" dirty="0"/>
              <a:t>professional will decide on what needs to </a:t>
            </a:r>
            <a:r>
              <a:rPr lang="en-GB" sz="2200" dirty="0" smtClean="0"/>
              <a:t>happen </a:t>
            </a:r>
            <a:r>
              <a:rPr lang="en-GB" sz="2200" dirty="0"/>
              <a:t>to make </a:t>
            </a:r>
            <a:r>
              <a:rPr lang="en-GB" sz="2200" dirty="0" smtClean="0"/>
              <a:t>the Adult at Risk </a:t>
            </a:r>
            <a:r>
              <a:rPr lang="en-GB" sz="2200" dirty="0"/>
              <a:t>safe. </a:t>
            </a:r>
            <a:endParaRPr lang="en-GB" sz="2200" dirty="0" smtClean="0"/>
          </a:p>
          <a:p>
            <a:pPr algn="ctr"/>
            <a:endParaRPr lang="en-GB" sz="2200" dirty="0"/>
          </a:p>
          <a:p>
            <a:pPr algn="ctr"/>
            <a:endParaRPr lang="en-GB" sz="2200" dirty="0" smtClean="0"/>
          </a:p>
          <a:p>
            <a:pPr algn="ctr"/>
            <a:r>
              <a:rPr lang="en-GB" sz="2200" dirty="0" smtClean="0"/>
              <a:t>This </a:t>
            </a:r>
            <a:r>
              <a:rPr lang="en-GB" sz="2200" dirty="0"/>
              <a:t>will include speaking </a:t>
            </a:r>
            <a:r>
              <a:rPr lang="en-GB" sz="2200" dirty="0" smtClean="0"/>
              <a:t>to the Adult at Risk about what </a:t>
            </a:r>
            <a:r>
              <a:rPr lang="en-GB" sz="2200" b="1" dirty="0" smtClean="0">
                <a:solidFill>
                  <a:schemeClr val="accent3">
                    <a:lumMod val="50000"/>
                  </a:schemeClr>
                </a:solidFill>
              </a:rPr>
              <a:t>THEY</a:t>
            </a:r>
            <a:r>
              <a:rPr lang="en-GB" sz="2200" dirty="0" smtClean="0"/>
              <a:t> want </a:t>
            </a:r>
            <a:r>
              <a:rPr lang="en-GB" sz="2200" dirty="0"/>
              <a:t>to </a:t>
            </a:r>
            <a:r>
              <a:rPr lang="en-GB" sz="2200" dirty="0" smtClean="0"/>
              <a:t>happen - this </a:t>
            </a:r>
            <a:r>
              <a:rPr lang="en-GB" sz="2200" dirty="0"/>
              <a:t>is </a:t>
            </a:r>
            <a:r>
              <a:rPr lang="en-GB" sz="2200" dirty="0" smtClean="0"/>
              <a:t>called </a:t>
            </a:r>
            <a:r>
              <a:rPr lang="en-GB" sz="2200" b="1" dirty="0" smtClean="0">
                <a:solidFill>
                  <a:schemeClr val="accent3">
                    <a:lumMod val="50000"/>
                  </a:schemeClr>
                </a:solidFill>
              </a:rPr>
              <a:t>Making </a:t>
            </a:r>
            <a:r>
              <a:rPr lang="en-GB" sz="2200" b="1" dirty="0">
                <a:solidFill>
                  <a:schemeClr val="accent3">
                    <a:lumMod val="50000"/>
                  </a:schemeClr>
                </a:solidFill>
              </a:rPr>
              <a:t>Safeguarding </a:t>
            </a:r>
            <a:r>
              <a:rPr lang="en-GB" sz="2200" b="1" dirty="0" smtClean="0">
                <a:solidFill>
                  <a:schemeClr val="accent3">
                    <a:lumMod val="50000"/>
                  </a:schemeClr>
                </a:solidFill>
              </a:rPr>
              <a:t>Personal</a:t>
            </a:r>
          </a:p>
          <a:p>
            <a:pPr algn="ctr"/>
            <a:endParaRPr lang="en-GB" sz="2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GB" sz="22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GB" sz="2200" dirty="0"/>
              <a:t>You will be informed of the outcome </a:t>
            </a:r>
            <a:endParaRPr lang="en-GB" sz="2200" dirty="0" smtClean="0"/>
          </a:p>
          <a:p>
            <a:pPr algn="ctr"/>
            <a:r>
              <a:rPr lang="en-GB" sz="2200" dirty="0" smtClean="0"/>
              <a:t>i.e</a:t>
            </a:r>
            <a:r>
              <a:rPr lang="en-GB" sz="2200" dirty="0"/>
              <a:t>. if </a:t>
            </a:r>
            <a:r>
              <a:rPr lang="en-GB" sz="2200" dirty="0" smtClean="0"/>
              <a:t>it meets criteria to be accepted as a </a:t>
            </a:r>
            <a:r>
              <a:rPr lang="en-GB" sz="2200" dirty="0"/>
              <a:t>safeguarding or not</a:t>
            </a:r>
            <a:r>
              <a:rPr lang="en-GB" sz="2200" dirty="0" smtClean="0"/>
              <a:t>.</a:t>
            </a:r>
            <a:endParaRPr lang="en-GB" sz="2200" dirty="0"/>
          </a:p>
        </p:txBody>
      </p:sp>
      <p:pic>
        <p:nvPicPr>
          <p:cNvPr id="16388" name="Picture 4" descr="Image result for professional symbol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2" y="2953793"/>
            <a:ext cx="1441220" cy="144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Image result for talking  symbol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1519" y="4725144"/>
            <a:ext cx="1311685" cy="131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Down Arrow 7"/>
          <p:cNvSpPr/>
          <p:nvPr/>
        </p:nvSpPr>
        <p:spPr>
          <a:xfrm>
            <a:off x="5008198" y="2564904"/>
            <a:ext cx="576064" cy="504056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5008198" y="3984662"/>
            <a:ext cx="576064" cy="504056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>
            <a:off x="5008198" y="5229200"/>
            <a:ext cx="576064" cy="504056"/>
          </a:xfrm>
          <a:prstGeom prst="down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621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3" y="19472"/>
            <a:ext cx="2483767" cy="1274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6639334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Making Safeguarding Personal (</a:t>
            </a:r>
            <a:r>
              <a:rPr lang="en-GB" b="1" dirty="0">
                <a:solidFill>
                  <a:schemeClr val="accent3">
                    <a:lumMod val="50000"/>
                  </a:schemeClr>
                </a:solidFill>
              </a:rPr>
              <a:t>MSP</a:t>
            </a:r>
            <a:r>
              <a:rPr lang="en-GB" dirty="0"/>
              <a:t>) </a:t>
            </a:r>
          </a:p>
        </p:txBody>
      </p:sp>
      <p:sp>
        <p:nvSpPr>
          <p:cNvPr id="4" name="Rectangle 3"/>
          <p:cNvSpPr/>
          <p:nvPr/>
        </p:nvSpPr>
        <p:spPr>
          <a:xfrm>
            <a:off x="411962" y="1649175"/>
            <a:ext cx="69683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Making Safeguarding Personal means listening to the 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views, wishes, </a:t>
            </a:r>
            <a:r>
              <a:rPr lang="en-GB" sz="2400" dirty="0"/>
              <a:t>and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 feelings </a:t>
            </a:r>
            <a:r>
              <a:rPr lang="en-GB" sz="2400" dirty="0"/>
              <a:t>of the Adult at Risk. These are known as ‘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Desired Outcomes</a:t>
            </a:r>
            <a:r>
              <a:rPr lang="en-GB" sz="2400" dirty="0"/>
              <a:t>’.</a:t>
            </a:r>
          </a:p>
          <a:p>
            <a:endParaRPr lang="en-GB" sz="2400" dirty="0"/>
          </a:p>
          <a:p>
            <a:r>
              <a:rPr lang="en-GB" sz="2400" dirty="0"/>
              <a:t>It is supporting the Adult at Risk in 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</a:rPr>
              <a:t>making their own choices </a:t>
            </a:r>
            <a:r>
              <a:rPr lang="en-GB" sz="2400" dirty="0"/>
              <a:t>to protect themselves and keeping them safe.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1962" y="5746483"/>
            <a:ext cx="6824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This will depend on whether the adult can make that </a:t>
            </a:r>
            <a:r>
              <a:rPr lang="en-GB" sz="2400" dirty="0" smtClean="0"/>
              <a:t>decision (otherwise known as Mental Capacity). 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4221088"/>
            <a:ext cx="50650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600" b="1" dirty="0">
                <a:solidFill>
                  <a:schemeClr val="accent5">
                    <a:lumMod val="75000"/>
                  </a:schemeClr>
                </a:solidFill>
              </a:rPr>
              <a:t>Have you spoken to the person?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3648" y="4869160"/>
            <a:ext cx="54251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600" b="1" dirty="0">
                <a:solidFill>
                  <a:schemeClr val="accent5">
                    <a:lumMod val="50000"/>
                  </a:schemeClr>
                </a:solidFill>
              </a:rPr>
              <a:t>What do they want to happen?</a:t>
            </a:r>
          </a:p>
        </p:txBody>
      </p:sp>
      <p:pic>
        <p:nvPicPr>
          <p:cNvPr id="17410" name="Picture 2" descr="Image result for talking  symbol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60"/>
          <a:stretch/>
        </p:blipFill>
        <p:spPr bwMode="auto">
          <a:xfrm>
            <a:off x="7446014" y="2446900"/>
            <a:ext cx="1446465" cy="1320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Image result for listening symbol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8" t="14266" r="6375" b="23942"/>
          <a:stretch/>
        </p:blipFill>
        <p:spPr bwMode="auto">
          <a:xfrm>
            <a:off x="7316532" y="1208539"/>
            <a:ext cx="1719963" cy="136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Image result for decision symbol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712" y="5445224"/>
            <a:ext cx="1482012" cy="1049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292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221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What will happen after reporting the concern?</vt:lpstr>
      <vt:lpstr>What will happen after you  report the concern?</vt:lpstr>
      <vt:lpstr>Making Safeguarding Personal (MSP) </vt:lpstr>
    </vt:vector>
  </TitlesOfParts>
  <Company>CMBC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will happen after reporting the concern?</dc:title>
  <dc:creator>Sophie Boyles</dc:creator>
  <cp:lastModifiedBy>Sophie Boyles</cp:lastModifiedBy>
  <cp:revision>7</cp:revision>
  <dcterms:created xsi:type="dcterms:W3CDTF">2018-07-03T13:57:00Z</dcterms:created>
  <dcterms:modified xsi:type="dcterms:W3CDTF">2019-01-24T09:57:12Z</dcterms:modified>
</cp:coreProperties>
</file>