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1" r:id="rId3"/>
    <p:sldId id="276" r:id="rId4"/>
    <p:sldId id="262" r:id="rId5"/>
    <p:sldId id="277" r:id="rId6"/>
    <p:sldId id="286" r:id="rId7"/>
    <p:sldId id="278" r:id="rId8"/>
    <p:sldId id="287" r:id="rId9"/>
    <p:sldId id="279" r:id="rId10"/>
    <p:sldId id="285" r:id="rId11"/>
    <p:sldId id="282" r:id="rId12"/>
    <p:sldId id="291" r:id="rId13"/>
    <p:sldId id="259" r:id="rId14"/>
    <p:sldId id="288" r:id="rId15"/>
    <p:sldId id="281" r:id="rId16"/>
    <p:sldId id="289" r:id="rId17"/>
    <p:sldId id="283" r:id="rId18"/>
    <p:sldId id="290" r:id="rId19"/>
    <p:sldId id="284" r:id="rId20"/>
    <p:sldId id="292" r:id="rId21"/>
    <p:sldId id="260" r:id="rId22"/>
    <p:sldId id="263" r:id="rId23"/>
    <p:sldId id="280" r:id="rId24"/>
    <p:sldId id="265" r:id="rId25"/>
    <p:sldId id="266" r:id="rId26"/>
    <p:sldId id="264" r:id="rId27"/>
    <p:sldId id="267" r:id="rId28"/>
    <p:sldId id="268" r:id="rId29"/>
    <p:sldId id="269" r:id="rId30"/>
    <p:sldId id="270" r:id="rId31"/>
    <p:sldId id="272" r:id="rId32"/>
    <p:sldId id="271" r:id="rId33"/>
    <p:sldId id="293" r:id="rId34"/>
    <p:sldId id="273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79" autoAdjust="0"/>
    <p:restoredTop sz="94660"/>
  </p:normalViewPr>
  <p:slideViewPr>
    <p:cSldViewPr>
      <p:cViewPr>
        <p:scale>
          <a:sx n="97" d="100"/>
          <a:sy n="97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23C6-218C-4EC6-A7E7-B8D4742106C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B3DA-21CF-4425-BBEC-D1F0D798F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3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65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Allocate</a:t>
            </a:r>
            <a:r>
              <a:rPr lang="en-GB" baseline="0" dirty="0"/>
              <a:t> each group 3 types of abuse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3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2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anybody</a:t>
            </a:r>
            <a:r>
              <a:rPr lang="en-GB" baseline="0" dirty="0"/>
              <a:t> tell me what physical abuse can look like?</a:t>
            </a:r>
          </a:p>
          <a:p>
            <a:endParaRPr lang="en-GB" baseline="0" dirty="0"/>
          </a:p>
          <a:p>
            <a:r>
              <a:rPr lang="en-GB" baseline="0" dirty="0"/>
              <a:t>Can anybody tell me what emotional abuse 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B3DA-21CF-4425-BBEC-D1F0D798FF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7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anybody</a:t>
            </a:r>
            <a:r>
              <a:rPr lang="en-GB" baseline="0" dirty="0"/>
              <a:t> know?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2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35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anybody tell me what safeguarding means?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3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decision</a:t>
            </a:r>
            <a:r>
              <a:rPr lang="en-GB" baseline="0" dirty="0"/>
              <a:t> specific mean?</a:t>
            </a:r>
          </a:p>
          <a:p>
            <a:endParaRPr lang="en-GB" baseline="0" dirty="0"/>
          </a:p>
          <a:p>
            <a:r>
              <a:rPr lang="en-GB" baseline="0" dirty="0"/>
              <a:t>What does time specific mean?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FFCB-C942-4857-B64A-6124A8871AE1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12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8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3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5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2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0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9D94-867D-40AF-855B-0872FB3609C6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FF508-CE4C-41B5-A5F5-7335ABB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.uk/url?sa=i&amp;source=images&amp;cd=&amp;cad=rja&amp;uact=8&amp;ved=2ahUKEwjIvbqnq4_bAhXDLFAKHakCAm0QjRx6BAgBEAU&amp;url=https://thenounproject.com/term/sexual-abuse/304442/&amp;psig=AOvVaw0paocoYPomrUyKGD25KtPQ&amp;ust=15267354328894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.uk/url?sa=i&amp;source=images&amp;cd=&amp;cad=rja&amp;uact=8&amp;ved=2ahUKEwik0d3krI_bAhVKIMAKHbHECPAQjRx6BAgBEAU&amp;url=https://www.istockphoto.com/br/vetor/sexual-abuse-harassment-violence-vector-icons-set-gm614031410-106113577&amp;psig=AOvVaw0paocoYPomrUyKGD25KtPQ&amp;ust=15267354328894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source=images&amp;cd=&amp;ved=2ahUKEwjAk4vMgY3bAhUKesAKHTJIAIMQjRx6BAgBEAU&amp;url=https://www.eureka4schools.co.uk/Safety-Signage-Books-Labels/Safety-Signage/Safety-Signs/Prohibition-Signs/Food-and-Drink-Prohibition-Signs/No-Food-Or-Drink-Symbol&amp;psig=AOvVaw0eJyms7dAGnExvos5aslJz&amp;ust=152665560841892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hyperlink" Target="https://www.google.co.uk/url?sa=i&amp;source=images&amp;cd=&amp;cad=rja&amp;uact=8&amp;ved=2ahUKEwiSleKwuI_bAhXKzKQKHQ8MDKUQjRx6BAgBEAU&amp;url=https://www.dornbossign.com/do-not-enter/&amp;psig=AOvVaw1PkYJfxCElYSsaLOKarNYR&amp;ust=15267390655418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jWl7fBv4_bAhWssKQKHYS3BYMQjRx6BAgBEAU&amp;url=https://cdnhistorybits.wordpress.com/2016/05/31/disease-hygiene-new-france/&amp;psig=AOvVaw1tkRfFrNBKttAs38RF5TtE&amp;ust=1526740975591488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google.co.uk/url?sa=i&amp;source=images&amp;cd=&amp;cad=rja&amp;uact=8&amp;ved=2ahUKEwjYodW1r4_bAhVHDcAKHdoLDqMQjRx6BAgBEAU&amp;url=http://www.aidsportal.org/signs-and-symptoms-of-hiv-infection/&amp;psig=AOvVaw2_5WmwmiY0iAVUESZXYM_I&amp;ust=152673663492587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jG_vmK9IzbAhXCCsAKHUxmDngQjRx6BAgBEAU&amp;url=https://pngtree.com/freepng/vector-domestic-violence_2428145.html&amp;psig=AOvVaw2L7cCNODDjeFPVBwoWliFd&amp;ust=1526651931555036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google.co.uk/url?sa=i&amp;source=images&amp;cd=&amp;cad=rja&amp;uact=8&amp;ved=2ahUKEwiXg4O784zbAhVLAcAKHdVbDZgQjRx6BAgBEAU&amp;url=http://www.unidiversidad.com.ar/salud-mental-la-ley-frente-a-las-diversas-violencias-sociales&amp;psig=AOvVaw0Qtu4UTrQ_EGXwvL3t-_L7&amp;ust=152665184385172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hyperlink" Target="https://www.google.co.uk/url?sa=i&amp;source=images&amp;cd=&amp;cad=rja&amp;uact=8&amp;ved=2ahUKEwjQo_O6to_bAhWBIcAKHYSwBM4QjRx6BAgBEAU&amp;url=https://www.onlinewebfonts.com/icon/22335&amp;psig=AOvVaw0m6-QoGtja6owt7a6ljqpK&amp;ust=1526738303928138" TargetMode="External"/><Relationship Id="rId2" Type="http://schemas.openxmlformats.org/officeDocument/2006/relationships/hyperlink" Target="https://www.google.co.uk/url?sa=i&amp;source=images&amp;cd=&amp;cad=rja&amp;uact=8&amp;ved=2ahUKEwimz-TItY_bAhXEKMAKHZpODlgQjRx6BAgBEAU&amp;url=https://thenounproject.com/term/trauma/850132/&amp;psig=AOvVaw0m6-QoGtja6owt7a6ljqpK&amp;ust=1526738303928138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hyperlink" Target="https://www.google.co.uk/url?sa=i&amp;source=images&amp;cd=&amp;cad=rja&amp;uact=8&amp;ved=2ahUKEwjG_vmK9IzbAhXCCsAKHUxmDngQjRx6BAgBEAU&amp;url=https://pngtree.com/freepng/vector-domestic-violence_2428145.html&amp;psig=AOvVaw2L7cCNODDjeFPVBwoWliFd&amp;ust=15266519315550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source=images&amp;cd=&amp;cad=rja&amp;uact=8&amp;ved=2ahUKEwjn4u-A-4zbAhUOasAKHeF0AlIQjRx6BAgBEAU&amp;url=https://www.istockphoto.com/illustrations/stop-eating&amp;psig=AOvVaw2MbQarfnkDsU6pdwk3GKAX&amp;ust=15266538495804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hyperlink" Target="https://www.google.co.uk/url?sa=i&amp;source=images&amp;cd=&amp;cad=rja&amp;uact=8&amp;ved=2ahUKEwjWpPGw-4zbAhVDJcAKHUlDCDIQjRx6BAgBEAU&amp;url=https://herschelian.wordpress.com/2014/06/09/zuo-yuezi-sitting-the-month-the-30-days-after-giving-birth/&amp;psig=AOvVaw16ezUz48-2zXr1gjxl2PI4&amp;ust=152665397234112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oogle.co.uk/url?sa=i&amp;source=images&amp;cd=&amp;cad=rja&amp;uact=8&amp;ved=2ahUKEwiRyL-BuI_bAhVDDuwKHXFrAVUQjRx6BAgBEAU&amp;url=https://www.vectorstock.com/royalty-free-vectors/bad-smell-vectors&amp;psig=AOvVaw1w1r-4YktHAu7Z4OKPd_RN&amp;ust=1526738923562933" TargetMode="External"/><Relationship Id="rId7" Type="http://schemas.openxmlformats.org/officeDocument/2006/relationships/hyperlink" Target="https://www.google.co.uk/url?sa=i&amp;source=images&amp;cd=&amp;cad=rja&amp;uact=8&amp;ved=2ahUKEwjYodW1r4_bAhVHDcAKHdoLDqMQjRx6BAgBEAU&amp;url=http://www.aidsportal.org/signs-and-symptoms-of-hiv-infection/&amp;psig=AOvVaw2_5WmwmiY0iAVUESZXYM_I&amp;ust=152673663492587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co.uk/url?sa=i&amp;source=images&amp;cd=&amp;cad=rja&amp;uact=8&amp;ved=2ahUKEwiSleKwuI_bAhXKzKQKHQ8MDKUQjRx6BAgBEAU&amp;url=https://www.dornbossign.com/do-not-enter/&amp;psig=AOvVaw1PkYJfxCElYSsaLOKarNYR&amp;ust=1526739065541821" TargetMode="Externa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hyperlink" Target="https://www.google.co.uk/url?sa=i&amp;source=images&amp;cd=&amp;cad=rja&amp;uact=8&amp;ved=2ahUKEwiC19PToI_bAhVQPFAKHak5AjoQjRx6BAgBEAU&amp;url=http://blogs.creighton.edu/edge/learning-communities/&amp;psig=AOvVaw1ZIrIMxKMXL3NRjZ4stIru&amp;ust=15267326959527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google.co.uk/url?sa=i&amp;source=images&amp;cd=&amp;cad=rja&amp;uact=8&amp;ved=2ahUKEwi6yZmWoY_bAhXBaVAKHZ6pAp4QjRx6BAgBEAU&amp;url=https://pixabay.com/en/doctor-physician-md-1639328/&amp;psig=AOvVaw0m3beSiRNKIgjmzoSbd8Ik&amp;ust=1526732829073562" TargetMode="Externa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source=images&amp;cd=&amp;cad=rja&amp;uact=8&amp;ved=2ahUKEwj58Pf3u4_bAhUiMuwKHXDvC8QQjRx6BAgBEAU&amp;url=https://aviscogitations.wordpress.com/2010/06/29/origins-17-why-a-fast-day-is-called-a-fast/&amp;psig=AOvVaw2Zp90j2mRaLQaYZynXAl09&amp;ust=1526740015562575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www.google.co.uk/url?sa=i&amp;source=images&amp;cd=&amp;cad=rja&amp;uact=8&amp;ved=2ahUKEwilk53Ru4_bAhVD46QKHYtSCeoQjRx6BAgBEAU&amp;url=https://www.shareicon.net/trash-clothing-recycling-collection-no-clothing-817714&amp;psig=AOvVaw0Rzx39A1BB9qiB_L0ZMDdm&amp;ust=1526739937105210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j1-pyru4_bAhVJDuwKHSMODX8QjRx6BAgBEAU&amp;url=https://openclipart.org/tags/bed&amp;psig=AOvVaw3BifIsBUCSjCQbs9sLDrZw&amp;ust=1526739834166672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www.google.co.uk/url?sa=i&amp;source=images&amp;cd=&amp;cad=rja&amp;uact=8&amp;ved=2ahUKEwi3qoaSu4_bAhUIesAKHeBSAjMQjRx6BAgBEAU&amp;url=https://thenounproject.com/term/six-oclock/543647/&amp;psig=AOvVaw0qzHtKsPJVA7QW1Mbv8YTv&amp;ust=1526739806021602" TargetMode="Externa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bftu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google.co.uk/url?sa=i&amp;source=images&amp;cd=&amp;cad=rja&amp;uact=8&amp;ved=2ahUKEwjZhrT1wI_bAhWEDOwKHTWrAVwQjRx6BAgBEAU&amp;url=https://commons.wikimedia.org/wiki/File:Aiga_immigration.svg&amp;psig=AOvVaw0nmH_EGoh9gWlITaULSJES&amp;ust=15267413446725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source=images&amp;cd=&amp;cad=rja&amp;uact=8&amp;ved=2ahUKEwjapLrAnY_bAhXQY1AKHfX-B3EQjRx6BAgBEAU&amp;url=http://www.endforcedmarriages.ca/what-is-forced-marriage/&amp;psig=AOvVaw2TPcnWM4kK3YRnUA0pisoE&amp;ust=15267316980183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s://www.google.co.uk/url?sa=i&amp;source=images&amp;cd=&amp;cad=rja&amp;uact=8&amp;ved=2ahUKEwi7l7H95JbbAhURKFAKHRIaBAwQjRx6BAgBEAU&amp;url=https://www.onlinewebfonts.com/icon/504951&amp;psig=AOvVaw3OEWAFLv3uJu3IyjEXK_Ea&amp;ust=1526991520219517" TargetMode="External"/><Relationship Id="rId7" Type="http://schemas.openxmlformats.org/officeDocument/2006/relationships/hyperlink" Target="https://www.google.co.uk/url?sa=i&amp;source=images&amp;cd=&amp;cad=rja&amp;uact=8&amp;ved=2ahUKEwjz48PE5ZbbAhUDmrQKHePiDeIQjRx6BAgBEAU&amp;url=http://hub.salesways.com/the-professional-salespersons-view-of-a-college-education/&amp;psig=AOvVaw3HKz_N2qeY0trQ7iQfqzkQ&amp;ust=15269917058059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thenounproject.com/term/airport/" TargetMode="Externa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hyperlink" Target="https://www.google.co.uk/url?sa=i&amp;source=images&amp;cd=&amp;ved=2ahUKEwj89JbQ8IzbAhXCCewKHSS_ATsQjRx6BAgBEAU&amp;url=https://www.freepik.com/free-icon/disability-symbol_703012.htm&amp;psig=AOvVaw3AeeAf9HsKQaGWhQYSYzSt&amp;ust=15266510845428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jx4LLi8YzbAhWIyaQKHWxnCRcQjRx6BAgBEAU&amp;url=http://www.clker.com/clipart-old-people-crossing-the-road.html&amp;psig=AOvVaw22AL8IHWLabf32E2iyjker&amp;ust=1526651390123138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s://www.google.co.uk/url?sa=i&amp;source=images&amp;cd=&amp;cad=rja&amp;uact=8&amp;ved=2ahUKEwjoseDE8YzbAhULyqQKHXKuCj0QjRx6BAgBEAU&amp;url=http://manofdepravity.com/2013/11/complementarianism-christian-feminism/bathroom_sign/&amp;psig=AOvVaw16jBX631fowC_v5OnfFbcv&amp;ust=1526651328394026" TargetMode="External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png"/><Relationship Id="rId7" Type="http://schemas.openxmlformats.org/officeDocument/2006/relationships/hyperlink" Target="https://www.google.co.uk/url?sa=i&amp;source=images&amp;cd=&amp;cad=rja&amp;uact=8&amp;ved=2ahUKEwj1ue-a6ZbbAhWQKlAKHUGzDwMQjRx6BAgBEAU&amp;url=https://www.freepik.com/free-icon/disability-symbol_703012.htm&amp;psig=AOvVaw0emQxX1ZkVJXkf_cw6BOEo&amp;ust=15269926927628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7.jpeg"/><Relationship Id="rId10" Type="http://schemas.openxmlformats.org/officeDocument/2006/relationships/image" Target="../media/image59.png"/><Relationship Id="rId4" Type="http://schemas.openxmlformats.org/officeDocument/2006/relationships/hyperlink" Target="https://www.google.co.uk/url?sa=i&amp;source=images&amp;cd=&amp;cad=rja&amp;uact=8&amp;ved=2ahUKEwjZxPLr6JbbAhULPFAKHZVGAMIQjRx6BAgBEAU&amp;url=https://naidw.org/groups/viewdiscussion/1557-is-it-time-for-a-new-wheelchair-access-icon?groupid=34&amp;psig=AOvVaw17BYpBwAqLZpewMhyIrHnj&amp;ust=1526992593043667" TargetMode="External"/><Relationship Id="rId9" Type="http://schemas.openxmlformats.org/officeDocument/2006/relationships/hyperlink" Target="https://www.google.co.uk/url?sa=i&amp;source=images&amp;cd=&amp;cad=rja&amp;uact=8&amp;ved=2ahUKEwiv1fiu6ZbbAhVHL1AKHZthCEAQjRx6BAgBEAU&amp;url=https://thenounproject.com/term/mental-health/566/&amp;psig=AOvVaw3YP9N1K7QlDtt7RnPsPJC4&amp;ust=1526992732936148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hyperlink" Target="https://www.google.co.uk/url?sa=i&amp;source=images&amp;cd=&amp;cad=rja&amp;uact=8&amp;ved=2ahUKEwj-qaCb65bbAhVFYVAKHWBAB6cQjRx6BAgBEAU&amp;url=https://thenounproject.com/term/stranger/168599/&amp;psig=AOvVaw0yblv8Z-ob-wM1KKU6-76k&amp;ust=1526993224233394" TargetMode="External"/><Relationship Id="rId18" Type="http://schemas.openxmlformats.org/officeDocument/2006/relationships/hyperlink" Target="https://www.google.co.uk/url?sa=i&amp;source=images&amp;cd=&amp;cad=rja&amp;uact=8&amp;ved=2ahUKEwi6yZmWoY_bAhXBaVAKHZ6pAp4QjRx6BAgBEAU&amp;url=https://pixabay.com/en/doctor-physician-md-1639328/&amp;psig=AOvVaw0m3beSiRNKIgjmzoSbd8Ik&amp;ust=1526732829073562" TargetMode="External"/><Relationship Id="rId26" Type="http://schemas.openxmlformats.org/officeDocument/2006/relationships/hyperlink" Target="https://www.google.co.uk/url?sa=i&amp;source=images&amp;cd=&amp;cad=rja&amp;uact=8&amp;ved=2ahUKEwjw8KP465bbAhWNY1AKHftRBNYQjRx6BAgBEAU&amp;url=https://thenounproject.com/term/volunteer/2159/&amp;psig=AOvVaw343Phvc_rVILa7Kiy3q0Bl&amp;ust=1526993419938438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67.png"/><Relationship Id="rId7" Type="http://schemas.openxmlformats.org/officeDocument/2006/relationships/image" Target="../media/image61.png"/><Relationship Id="rId12" Type="http://schemas.microsoft.com/office/2007/relationships/hdphoto" Target="../media/hdphoto7.wdp"/><Relationship Id="rId17" Type="http://schemas.microsoft.com/office/2007/relationships/hdphoto" Target="../media/hdphoto8.wdp"/><Relationship Id="rId25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20" Type="http://schemas.openxmlformats.org/officeDocument/2006/relationships/hyperlink" Target="https://www.google.co.uk/url?sa=i&amp;source=images&amp;cd=&amp;cad=rja&amp;uact=8&amp;ved=2ahUKEwiy3_fj5pbbAhUQalAKHSnRCm0QjRx6BAgBEAU&amp;url=http://www.brizbrain.com.au/patient-fees/surgery/medical-cross-symbol/&amp;psig=AOvVaw0cgT0PtfSmJv4SSjyzXSGr&amp;ust=1526992023550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iynZ_z6ZbbAhXFccAKHblMBqwQjRx6BAgBEAU&amp;url=https://www.colourbox.com/vector/family-symbol-vector-8697698&amp;psig=AOvVaw0i1kH_3lcU2QPPqjP5iVm6&amp;ust=1526992877286270" TargetMode="External"/><Relationship Id="rId11" Type="http://schemas.openxmlformats.org/officeDocument/2006/relationships/image" Target="../media/image63.png"/><Relationship Id="rId24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hyperlink" Target="https://www.google.co.uk/url?sa=i&amp;source=images&amp;cd=&amp;cad=rja&amp;uact=8&amp;ved=2ahUKEwiTytm765bbAhVBKlAKHTGwDVgQjRx6BAgBEAU&amp;url=http://www.jmsurveyors.com/neighbour-and-boundary-disputes.html&amp;psig=AOvVaw03G9oQg169Y8Gvzi0y4nf6&amp;ust=1526993296950854" TargetMode="External"/><Relationship Id="rId23" Type="http://schemas.openxmlformats.org/officeDocument/2006/relationships/hyperlink" Target="https://www.google.co.uk/url?sa=i&amp;source=images&amp;cd=&amp;cad=rja&amp;uact=8&amp;ved=2ahUKEwj1ue-a6ZbbAhWQKlAKHUGzDwMQjRx6BAgBEAU&amp;url=https://www.freepik.com/free-icon/disability-symbol_703012.htm&amp;psig=AOvVaw0emQxX1ZkVJXkf_cw6BOEo&amp;ust=1526992692762819" TargetMode="External"/><Relationship Id="rId10" Type="http://schemas.openxmlformats.org/officeDocument/2006/relationships/image" Target="../media/image62.png"/><Relationship Id="rId19" Type="http://schemas.openxmlformats.org/officeDocument/2006/relationships/image" Target="../media/image66.png"/><Relationship Id="rId4" Type="http://schemas.openxmlformats.org/officeDocument/2006/relationships/hyperlink" Target="https://www.google.co.uk/url?sa=i&amp;source=images&amp;cd=&amp;cad=rja&amp;uact=8&amp;ved=2ahUKEwiJrYfS6ZbbAhXRmLQKHZ9FD0EQjRx6BAgBEAU&amp;url=https://www.tomforth.co.uk/genderbias/&amp;psig=AOvVaw2K-1MOL7UxcuA_eoMqHVNu&amp;ust=1526992807052013" TargetMode="External"/><Relationship Id="rId9" Type="http://schemas.openxmlformats.org/officeDocument/2006/relationships/hyperlink" Target="https://www.google.co.uk/url?sa=i&amp;source=images&amp;cd=&amp;cad=rja&amp;uact=8&amp;ved=2ahUKEwiL052x6pbbAhXHD8AKHa45AV4QjRx6BAgBEAU&amp;url=http://pluspng.com/group-of-friends-png-hd-7041.html&amp;psig=AOvVaw1HGQQdo6VK4Edw7N-hkI3w&amp;ust=1526993001828801" TargetMode="External"/><Relationship Id="rId14" Type="http://schemas.openxmlformats.org/officeDocument/2006/relationships/image" Target="../media/image64.png"/><Relationship Id="rId22" Type="http://schemas.microsoft.com/office/2007/relationships/hdphoto" Target="../media/hdphoto9.wdp"/><Relationship Id="rId27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7.png"/><Relationship Id="rId18" Type="http://schemas.openxmlformats.org/officeDocument/2006/relationships/hyperlink" Target="https://www.google.co.uk/url?sa=i&amp;source=images&amp;cd=&amp;cad=rja&amp;uact=8&amp;ved=2ahUKEwj58ur455bbAhVSYVAKHaSiDOgQjRx6BAgBEAU&amp;url=https://it.wikipedia.org/wiki/File:Mogul_steam_locomotive_icon.svg&amp;psig=AOvVaw3Y6gvDUAuNv_BTlFMHcsW9&amp;ust=1526992298191825" TargetMode="External"/><Relationship Id="rId3" Type="http://schemas.openxmlformats.org/officeDocument/2006/relationships/image" Target="../media/image70.jpeg"/><Relationship Id="rId7" Type="http://schemas.openxmlformats.org/officeDocument/2006/relationships/hyperlink" Target="https://www.google.co.uk/url?sa=i&amp;source=images&amp;cd=&amp;cad=rja&amp;uact=8&amp;ved=2ahUKEwiC19PToI_bAhVQPFAKHak5AjoQjRx6BAgBEAU&amp;url=http://blogs.creighton.edu/edge/learning-communities/&amp;psig=AOvVaw1ZIrIMxKMXL3NRjZ4stIru&amp;ust=1526732695952735" TargetMode="External"/><Relationship Id="rId12" Type="http://schemas.openxmlformats.org/officeDocument/2006/relationships/hyperlink" Target="https://www.google.co.uk/url?sa=i&amp;source=images&amp;cd=&amp;cad=rja&amp;uact=8&amp;ved=2ahUKEwiy3_fj5pbbAhUQalAKHSnRCm0QjRx6BAgBEAU&amp;url=http://www.brizbrain.com.au/patient-fees/surgery/medical-cross-symbol/&amp;psig=AOvVaw0cgT0PtfSmJv4SSjyzXSGr&amp;ust=1526992023550208" TargetMode="Externa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6.png"/><Relationship Id="rId5" Type="http://schemas.openxmlformats.org/officeDocument/2006/relationships/hyperlink" Target="https://www.google.co.uk/url?sa=i&amp;source=images&amp;cd=&amp;cad=rja&amp;uact=8&amp;ved=2ahUKEwijy46t5pbbAhUDmbQKHctHA_kQjRx6BAgBEAU&amp;url=https://www.vexels.com/png-svg/preview/139470/road-street-curved-icon&amp;psig=AOvVaw2igdqJA1_TkP9gAQUA7RW4&amp;ust=1526991908866833" TargetMode="External"/><Relationship Id="rId15" Type="http://schemas.openxmlformats.org/officeDocument/2006/relationships/hyperlink" Target="https://www.google.co.uk/url?sa=i&amp;source=images&amp;cd=&amp;cad=rja&amp;uact=8&amp;ved=2ahUKEwj6goWu55bbAhWEbFAKHb5fBQ8QjRx6BAgBEAU&amp;url=https://icon-icons.com/de/symbol/DJ/2537&amp;psig=AOvVaw1bDeE8iUYuL644zUkp8FH6&amp;ust=1526992194415298" TargetMode="External"/><Relationship Id="rId10" Type="http://schemas.openxmlformats.org/officeDocument/2006/relationships/hyperlink" Target="https://www.google.co.uk/url?sa=i&amp;source=images&amp;cd=&amp;cad=rja&amp;uact=8&amp;ved=2ahUKEwi6yZmWoY_bAhXBaVAKHZ6pAp4QjRx6BAgBEAU&amp;url=https://pixabay.com/en/doctor-physician-md-1639328/&amp;psig=AOvVaw0m3beSiRNKIgjmzoSbd8Ik&amp;ust=1526732829073562" TargetMode="External"/><Relationship Id="rId19" Type="http://schemas.openxmlformats.org/officeDocument/2006/relationships/image" Target="../media/image7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source=images&amp;cd=&amp;cad=rja&amp;uact=8&amp;ved=2ahUKEwj4yauP7JbbAhXLI8AKHYXqC5EQjRx6BAgBEAU&amp;url=https://fsymbols.com/signs/phone/&amp;psig=AOvVaw3Z01MIL2BoM-qdNrquUq2O&amp;ust=15269934739224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s://www.google.co.uk/url?sa=i&amp;source=images&amp;cd=&amp;cad=rja&amp;uact=8&amp;ved=2ahUKEwj4yauP7JbbAhXLI8AKHYXqC5EQjRx6BAgBEAU&amp;url=https://fsymbols.com/signs/phone/&amp;psig=AOvVaw3Z01MIL2BoM-qdNrquUq2O&amp;ust=1526993473922469" TargetMode="External"/><Relationship Id="rId7" Type="http://schemas.openxmlformats.org/officeDocument/2006/relationships/hyperlink" Target="https://www.google.co.uk/url?sa=i&amp;source=images&amp;cd=&amp;cad=rja&amp;uact=8&amp;ved=2ahUKEwjY4qTg7ZbbAhWQb1AKHQekA1QQjRx6BAgBEAU&amp;url=https://www.shareicon.net/persons-symbol-heads-men-males-bald-education-speech-bubble-talking-673555&amp;psig=AOvVaw2Qg4awskufAylrVmt-B5fk&amp;ust=15269939105693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hyperlink" Target="https://www.google.co.uk/url?sa=i&amp;source=images&amp;cd=&amp;cad=rja&amp;uact=8&amp;ved=2ahUKEwiCxebN7ZbbAhVCLVAKHc9OBSUQjRx6BAgBEAU&amp;url=https://www.iconexperience.com/o_collection/icons/?icon=businessperson2&amp;psig=AOvVaw2iOspTwnEbxvny-JvjQ9L9&amp;ust=1526993862318658" TargetMode="Externa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source=images&amp;cd=&amp;cad=rja&amp;uact=8&amp;ved=2ahUKEwi368Hl84zbAhXsD8AKHZ7TDQsQjRx6BAgBEAU&amp;url=https://ru.freepik.com/free-icon/criminal-stealing-an-old-woman_727521.htm&amp;psig=AOvVaw2L7cCNODDjeFPVBwoWliFd&amp;ust=1526651931555036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s://www.google.co.uk/url?sa=i&amp;source=images&amp;cd=&amp;cad=rja&amp;uact=8&amp;ved=2ahUKEwih6oG875bbAhXEKMAKHXWiA48QjRx6BAgBEAU&amp;url=https://www.shutterstock.com/search/talking+symbol&amp;psig=AOvVaw2Qg4awskufAylrVmt-B5fk&amp;ust=1526993910569373" TargetMode="External"/><Relationship Id="rId7" Type="http://schemas.openxmlformats.org/officeDocument/2006/relationships/hyperlink" Target="https://www.google.co.uk/url?sa=i&amp;source=images&amp;cd=&amp;cad=rja&amp;uact=8&amp;ved=2ahUKEwjd9bOf8JbbAhUHJMAKHVIaC_QQjRx6BAgBEAU&amp;url=https://www.pakistantoday.com.pk/2013/01/24/ec-allots-scale-symbol-to-ji/&amp;psig=AOvVaw0UkROvVwUQX50dBGjfi2G5&amp;ust=15269945771431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hyperlink" Target="https://www.google.co.uk/url?sa=i&amp;source=images&amp;cd=&amp;cad=rja&amp;uact=8&amp;ved=2ahUKEwjVnYrV75bbAhUqJcAKHRiHB1gQjRx6BAgBEAU&amp;url=https://www.vectorstock.com/royalty-free-vector/ear-listening-hearing-audio-sound-waves-vector-16332534&amp;psig=AOvVaw3vbNJ6wmc0Xydj16KCQ-ni&amp;ust=1526994408387387" TargetMode="Externa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source=images&amp;cd=&amp;cad=rja&amp;uact=8&amp;ved=2ahUKEwjd9bOf8JbbAhUHJMAKHVIaC_QQjRx6BAgBEAU&amp;url=https://www.pakistantoday.com.pk/2013/01/24/ec-allots-scale-symbol-to-ji/&amp;psig=AOvVaw0UkROvVwUQX50dBGjfi2G5&amp;ust=15269945771431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s://www.google.co.uk/url?sa=i&amp;source=images&amp;cd=&amp;cad=rja&amp;uact=8&amp;ved=2ahUKEwiBiaTPiZfbAhWGLsAKHa1tD3kQjRx6BAgBEAU&amp;url=https://commons.wikimedia.org/wiki/File:Noun_project_566.svg&amp;psig=AOvVaw2XfErANcXOw4PasKGC11NP&amp;ust=1527001202889306" TargetMode="Externa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hyperlink" Target="https://www.google.co.uk/url?sa=i&amp;source=images&amp;cd=&amp;cad=rja&amp;uact=8&amp;ved=&amp;url=http://rodhollowayandco.com.au/links/home66/&amp;psig=AOvVaw1vZDL8Bsn3ELcc4FakNlow&amp;ust=1526995476926943" TargetMode="External"/><Relationship Id="rId12" Type="http://schemas.openxmlformats.org/officeDocument/2006/relationships/hyperlink" Target="https://www.google.co.uk/url?sa=i&amp;source=images&amp;cd=&amp;cad=rja&amp;uact=8&amp;ved=2ahUKEwjd9bOf8JbbAhUHJMAKHVIaC_QQjRx6BAgBEAU&amp;url=https://www.pakistantoday.com.pk/2013/01/24/ec-allots-scale-symbol-to-ji/&amp;psig=AOvVaw0UkROvVwUQX50dBGjfi2G5&amp;ust=152699457714317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microsoft.com/office/2007/relationships/hdphoto" Target="../media/hdphoto11.wdp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hyperlink" Target="https://www.google.co.uk/url?sa=i&amp;source=images&amp;cd=&amp;cad=rja&amp;uact=8&amp;ved=&amp;url=http://coliving.org/&amp;psig=AOvVaw1LXdrDVLnb7g68aO5zXczT&amp;ust=1526995754090369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8.png"/><Relationship Id="rId7" Type="http://schemas.openxmlformats.org/officeDocument/2006/relationships/hyperlink" Target="https://www.google.co.uk/url?sa=i&amp;source=images&amp;cd=&amp;cad=rja&amp;uact=8&amp;ved=2ahUKEwj4vMXv9pbbAhXKJFAKHSMpA1gQjRx6BAgBEAU&amp;url=https://www.shareicon.net/circular-clock-symbols-clock-time-symbol-clocks-tools-and-utensils-rounded-ui-circular-680684&amp;psig=AOvVaw0qh3GXjYY6jvd8bKzEp3nm&amp;ust=1526996280276390" TargetMode="External"/><Relationship Id="rId12" Type="http://schemas.openxmlformats.org/officeDocument/2006/relationships/image" Target="../media/image93.png"/><Relationship Id="rId2" Type="http://schemas.openxmlformats.org/officeDocument/2006/relationships/hyperlink" Target="https://www.google.co.uk/url?sa=i&amp;source=images&amp;cd=&amp;cad=rja&amp;uact=8&amp;ved=2ahUKEwjlrL3T9ZbbAhWMYVAKHWkrAmcQjRx6BAgBEAU&amp;url=https://thenounproject.com/term/forget/1816/&amp;psig=AOvVaw1K0JAV2s27xFPqsCYOmknu&amp;ust=1526995954793324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hyperlink" Target="https://www.google.co.uk/url?sa=i&amp;source=images&amp;cd=&amp;cad=rja&amp;uact=8&amp;ved=2ahUKEwiN2_TB-pbbAhXSblAKHZaGDlIQjRx6BAgBEAU&amp;url=https://icons8.com/icon/426/thumbs-up&amp;psig=AOvVaw0Bbml1Hp_tGf0VpY_HVFLo&amp;ust=1526997335878865" TargetMode="External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hyperlink" Target="https://www.google.co.uk/url?sa=i&amp;source=images&amp;cd=&amp;cad=rja&amp;uact=8&amp;ved=2ahUKEwj1rYWo9pbbAhXBI1AKHeOKDOMQjRx6BAgBEAU&amp;url=https://conceptdraw.com/a3044c3/p20/preview/640&amp;psig=AOvVaw34cs8VWxj4X22oF1lIC16b&amp;ust=1526996195379590" TargetMode="External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source=images&amp;cd=&amp;cad=rja&amp;uact=8&amp;ved=2ahUKEwiCxebN7ZbbAhVCLVAKHc9OBSUQjRx6BAgBEAU&amp;url=https://www.iconexperience.com/o_collection/icons/?icon=businessperson2&amp;psig=AOvVaw2iOspTwnEbxvny-JvjQ9L9&amp;ust=1526993862318658" TargetMode="External"/><Relationship Id="rId13" Type="http://schemas.openxmlformats.org/officeDocument/2006/relationships/image" Target="../media/image80.jpeg"/><Relationship Id="rId3" Type="http://schemas.openxmlformats.org/officeDocument/2006/relationships/hyperlink" Target="https://www.google.co.uk/url?sa=i&amp;source=images&amp;cd=&amp;cad=rja&amp;uact=8&amp;ved=2ahUKEwiynZ_z6ZbbAhXFccAKHblMBqwQjRx6BAgBEAU&amp;url=https://www.colourbox.com/vector/family-symbol-vector-8697698&amp;psig=AOvVaw0i1kH_3lcU2QPPqjP5iVm6&amp;ust=1526992877286270" TargetMode="External"/><Relationship Id="rId7" Type="http://schemas.openxmlformats.org/officeDocument/2006/relationships/image" Target="../media/image62.png"/><Relationship Id="rId12" Type="http://schemas.openxmlformats.org/officeDocument/2006/relationships/hyperlink" Target="https://www.google.co.uk/url?sa=i&amp;source=images&amp;cd=&amp;cad=rja&amp;uact=8&amp;ved=2ahUKEwjVnYrV75bbAhUqJcAKHRiHB1gQjRx6BAgBEAU&amp;url=https://www.vectorstock.com/royalty-free-vector/ear-listening-hearing-audio-sound-waves-vector-16332534&amp;psig=AOvVaw3vbNJ6wmc0Xydj16KCQ-ni&amp;ust=152699440838738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iL052x6pbbAhXHD8AKHa45AV4QjRx6BAgBEAU&amp;url=http://pluspng.com/group-of-friends-png-hd-7041.html&amp;psig=AOvVaw1HGQQdo6VK4Edw7N-hkI3w&amp;ust=1526993001828801" TargetMode="External"/><Relationship Id="rId11" Type="http://schemas.openxmlformats.org/officeDocument/2006/relationships/image" Target="../media/image79.jpeg"/><Relationship Id="rId5" Type="http://schemas.microsoft.com/office/2007/relationships/hdphoto" Target="../media/hdphoto13.wdp"/><Relationship Id="rId10" Type="http://schemas.openxmlformats.org/officeDocument/2006/relationships/hyperlink" Target="https://www.google.co.uk/url?sa=i&amp;source=images&amp;cd=&amp;cad=rja&amp;uact=8&amp;ved=2ahUKEwih6oG875bbAhXEKMAKHXWiA48QjRx6BAgBEAU&amp;url=https://www.shutterstock.com/search/talking+symbol&amp;psig=AOvVaw2Qg4awskufAylrVmt-B5fk&amp;ust=1526993910569373" TargetMode="External"/><Relationship Id="rId4" Type="http://schemas.openxmlformats.org/officeDocument/2006/relationships/image" Target="../media/image94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hyperlink" Target="http://www.calderdale-safeguarding.co.uk/" TargetMode="External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hyperlink" Target="http://www.womencentre.org.uk/calderdale-staying-safe" TargetMode="External"/><Relationship Id="rId9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.uk/url?sa=i&amp;source=images&amp;cd=&amp;cad=rja&amp;uact=8&amp;ved=2ahUKEwim8Y6LqI_bAhWMAcAKHfZoD0gQjRx6BAgBEAU&amp;url=https://www.shareicon.net/emoticon-square-faces-interface-wounded-face-wound-hurt-emoticons-rounded-673027&amp;psig=AOvVaw1l-SothkV6rWJkuEOQQvJ_&amp;ust=1526734653517922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source=images&amp;cd=&amp;cad=rja&amp;uact=8&amp;ved=2ahUKEwiQ_JDxn4_bAhXFVRQKHZXrC_wQjRx6BAgBEAU&amp;url=https://pictogram-free.com/04-relationship/382-image-illust.html&amp;psig=AOvVaw0v-XPwbHpWADUkXTPNqBCa&amp;ust=1526732472503553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hyperlink" Target="https://www.google.co.uk/url?sa=i&amp;source=images&amp;cd=&amp;cad=rja&amp;uact=8&amp;ved=2ahUKEwjRldWzro_bAhXPKlAKHd1LAYYQjRx6BAgBEAU&amp;url=https://www.flaticon.com/free-icon/insomnia_552331&amp;psig=AOvVaw31tLYy-oAythpJ87sjawta&amp;ust=15267363751821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source=images&amp;cd=&amp;cad=rja&amp;uact=8&amp;ved=2ahUKEwjW-8Ddr4_bAhWnK8AKHbMCCnEQjRx6BAgBEAU&amp;url=https://www.shutterstock.com/search/similar/361138874&amp;psig=AOvVaw3xUfCl_R2IDBei4gApvquH&amp;ust=1526736741890096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google.co.uk/url?sa=i&amp;source=images&amp;cd=&amp;cad=rja&amp;uact=8&amp;ved=2ahUKEwjYodW1r4_bAhVHDcAKHdoLDqMQjRx6BAgBEAU&amp;url=http://www.aidsportal.org/signs-and-symptoms-of-hiv-infection/&amp;psig=AOvVaw2_5WmwmiY0iAVUESZXYM_I&amp;ust=152673663492587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.uk/url?sa=i&amp;source=images&amp;cd=&amp;cad=rja&amp;uact=8&amp;ved=2ahUKEwj42Ir8sI_bAhWoAcAKHZ6ZCIEQjRx6BAgBEAU&amp;url=https://www.friendslifecare.org/government-healthcare-benefits-misconceptions/no-money/&amp;psig=AOvVaw0p6wgkoX-A5I72jowPj0Bg&amp;ust=1526737025900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google.co.uk/url?sa=i&amp;source=images&amp;cd=&amp;cad=rja&amp;uact=8&amp;ved=2ahUKEwjD-4Lds4_bAhVSbFAKHXAbCc8QjRx6BAgBEAU&amp;url=https://www.shareicon.net/signing-contract-pen-sign-document-business-signature-697063&amp;psig=AOvVaw0Aa1Iv8V_5TZdFpPoyNLrA&amp;ust=15267378164825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source=images&amp;cd=&amp;cad=rja&amp;uact=8&amp;ved=2ahUKEwj05ILO7IzbAhWRsKQKHWpZBGoQjRx6BAgBEAU&amp;url=https://www.dreamstime.com/stop-abuse-sexual-harassment-rape-offensive-violence-against-women-unwanted-nonconsensual-physical-contact-sex-protection-image102163038&amp;psig=AOvVaw1VhY9FcnWsHwoGSi95njbW&amp;ust=1526649925667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7"/>
            <a:ext cx="1895903" cy="139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304" y="1038724"/>
            <a:ext cx="5971928" cy="1795075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‘Everyone has a right to feel safe: speak up about the unspeakable!’</a:t>
            </a:r>
            <a:br>
              <a:rPr lang="en-GB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786" y="4074170"/>
            <a:ext cx="591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Easy 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599" y="2996952"/>
            <a:ext cx="749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spot signs of adult abuse and how to report it if you are concerned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0652" y="5661248"/>
            <a:ext cx="7072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Information has been collected from various websites including NHS, SCIE,  Action on Elder Abuse, Community Care and Calderdale Safeguarding Adults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2" y="4909576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was produced in consultation with Cloverleaf’s Self-Advocacy Group in Calderdale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4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776864" cy="30469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Sexual Abuse </a:t>
            </a:r>
            <a:r>
              <a:rPr lang="en-GB" sz="2400" dirty="0"/>
              <a:t>signs can include</a:t>
            </a:r>
            <a:r>
              <a:rPr lang="en-GB" sz="2400" b="1" dirty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Bruises to inner thighs,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marks on neck,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difficulty in walking/sitting,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unusual bleeding to genitals or anus,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Sexual Transmitted Infections,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fear of receiving personal care support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Withdrawn </a:t>
            </a:r>
          </a:p>
        </p:txBody>
      </p:sp>
      <p:pic>
        <p:nvPicPr>
          <p:cNvPr id="614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18" y="373755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exual assault awareness ico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-1" b="53330"/>
          <a:stretch/>
        </p:blipFill>
        <p:spPr bwMode="auto">
          <a:xfrm>
            <a:off x="5167139" y="3737558"/>
            <a:ext cx="1797147" cy="30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250311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1681"/>
            <a:ext cx="8712968" cy="483209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200" b="1" dirty="0"/>
              <a:t>Neglect or Acts of Omission</a:t>
            </a:r>
            <a:br>
              <a:rPr lang="en-GB" sz="2200" b="1" dirty="0"/>
            </a:br>
            <a:endParaRPr lang="en-GB" sz="2200" b="1" dirty="0"/>
          </a:p>
          <a:p>
            <a:pPr marL="0" lvl="1"/>
            <a:r>
              <a:rPr lang="en-GB" sz="2200" b="1" dirty="0"/>
              <a:t>Neglect</a:t>
            </a:r>
            <a:r>
              <a:rPr lang="en-GB" sz="2200" i="1" dirty="0"/>
              <a:t> </a:t>
            </a:r>
            <a:r>
              <a:rPr lang="en-GB" sz="2200" dirty="0"/>
              <a:t>is when someone says they are going to care for you but they do not. For example: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They do not provide you with food,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They don’t give you somewhere to sleep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 don’t give you the right clothing (such as a coat in winter)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 don’t let you have your heating on in winter so you are cold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They don’t give you the medication you need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GB" sz="2200" dirty="0"/>
              <a:t>They don’t take you to the doctor or hospital when you need medical help</a:t>
            </a:r>
          </a:p>
          <a:p>
            <a:pPr marL="0" lvl="1"/>
            <a:r>
              <a:rPr lang="en-GB" sz="2200" dirty="0"/>
              <a:t> </a:t>
            </a:r>
            <a:br>
              <a:rPr lang="en-GB" sz="2200" dirty="0"/>
            </a:br>
            <a:r>
              <a:rPr lang="en-GB" sz="2200" b="1" dirty="0"/>
              <a:t>Acts of omission </a:t>
            </a:r>
            <a:r>
              <a:rPr lang="en-GB" sz="2200" dirty="0"/>
              <a:t>is when someone sees you being abused, but doesn’t do anything about it.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>
          <a:xfrm>
            <a:off x="6372200" y="4967561"/>
            <a:ext cx="1952290" cy="1890439"/>
          </a:xfrm>
          <a:prstGeom prst="rect">
            <a:avLst/>
          </a:prstGeom>
        </p:spPr>
      </p:pic>
      <p:pic>
        <p:nvPicPr>
          <p:cNvPr id="8196" name="Picture 4" descr="Image result for no food or drin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5381" r="3968" b="6409"/>
          <a:stretch/>
        </p:blipFill>
        <p:spPr bwMode="auto">
          <a:xfrm>
            <a:off x="3563888" y="5040818"/>
            <a:ext cx="1728192" cy="16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352928" cy="378565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/>
              <a:t>Signs of </a:t>
            </a:r>
            <a:r>
              <a:rPr lang="en-GB" sz="2400" b="1" dirty="0"/>
              <a:t>Neglect or Acts of Omission </a:t>
            </a:r>
            <a:r>
              <a:rPr lang="en-GB" sz="2400" dirty="0"/>
              <a:t>can include…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Unclean home (when unpaid carers are supposed to clean the house)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Poor personal hygiene (when unpaid carers are supposed to help with this)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Pressure sores/ulcers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Untreated injuries or medical problems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Family or unpaid carers refusing visitors into the home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Inadequate clothing (e.g. no coat in winter)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Malnutrition or weight loss </a:t>
            </a:r>
          </a:p>
        </p:txBody>
      </p:sp>
      <p:pic>
        <p:nvPicPr>
          <p:cNvPr id="5" name="Picture 4" descr="Image result for do not ent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6204" r="5405" b="5197"/>
          <a:stretch/>
        </p:blipFill>
        <p:spPr bwMode="auto">
          <a:xfrm>
            <a:off x="4283968" y="4425197"/>
            <a:ext cx="2038357" cy="20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loss of appetite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607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poor hygiene symbo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71013"/>
            <a:ext cx="22322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20759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294" y="1196752"/>
            <a:ext cx="8352928" cy="227754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GB" sz="2200" b="1" dirty="0"/>
              <a:t>Domestic Abuse </a:t>
            </a:r>
          </a:p>
          <a:p>
            <a:r>
              <a:rPr lang="en-GB" sz="2400" dirty="0"/>
              <a:t>When someone you are in a close relationship with (partner or family member) 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Physically violent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Mentally or emotionally hurts you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Shows controlling behaviour </a:t>
            </a:r>
            <a:r>
              <a:rPr lang="en-GB" sz="2400" dirty="0" smtClean="0">
                <a:solidFill>
                  <a:schemeClr val="tx1"/>
                </a:solidFill>
              </a:rPr>
              <a:t>(decides </a:t>
            </a:r>
            <a:r>
              <a:rPr lang="en-GB" sz="2400" dirty="0">
                <a:solidFill>
                  <a:schemeClr val="tx1"/>
                </a:solidFill>
              </a:rPr>
              <a:t>things for you)</a:t>
            </a:r>
            <a:endParaRPr lang="en-GB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4362"/>
            <a:ext cx="4981480" cy="26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omestic abuse symbol fre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9" b="96575" l="10000" r="94000">
                        <a14:foregroundMark x1="61231" y1="10000" x2="52308" y2="23699"/>
                        <a14:foregroundMark x1="64462" y1="25890" x2="65077" y2="29315"/>
                        <a14:foregroundMark x1="65077" y1="29315" x2="67231" y2="39589"/>
                        <a14:foregroundMark x1="68000" y1="43973" x2="90154" y2="75205"/>
                        <a14:foregroundMark x1="58308" y1="94521" x2="65846" y2="40822"/>
                        <a14:foregroundMark x1="22308" y1="33836" x2="33385" y2="27808"/>
                        <a14:foregroundMark x1="80923" y1="93288" x2="73385" y2="71644"/>
                        <a14:foregroundMark x1="80154" y1="23014" x2="88769" y2="18630"/>
                        <a14:foregroundMark x1="26923" y1="17671" x2="50462" y2="1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4299"/>
            <a:ext cx="266592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9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272808" cy="304698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GB" sz="2400" dirty="0"/>
              <a:t>Signs of </a:t>
            </a:r>
            <a:r>
              <a:rPr lang="en-GB" sz="2400" b="1" dirty="0"/>
              <a:t>Domestic Abuse </a:t>
            </a:r>
            <a:r>
              <a:rPr lang="en-GB" sz="2400" dirty="0"/>
              <a:t>can include…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Low self-esteem,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verbal abuse or humiliation in front of someone,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isolation from family and friends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Physical signs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/>
              <a:t>Bruising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/>
              <a:t>Cuts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/>
              <a:t>Broken bones</a:t>
            </a:r>
          </a:p>
        </p:txBody>
      </p:sp>
      <p:pic>
        <p:nvPicPr>
          <p:cNvPr id="9222" name="Picture 6" descr="Image result for cuts and bruises free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domestic abuse symbol fre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9" b="96575" l="10000" r="94000">
                        <a14:foregroundMark x1="61231" y1="10000" x2="52308" y2="23699"/>
                        <a14:foregroundMark x1="64462" y1="25890" x2="65077" y2="29315"/>
                        <a14:foregroundMark x1="65077" y1="29315" x2="67231" y2="39589"/>
                        <a14:foregroundMark x1="68000" y1="43973" x2="90154" y2="75205"/>
                        <a14:foregroundMark x1="58308" y1="94521" x2="65846" y2="40822"/>
                        <a14:foregroundMark x1="22308" y1="33836" x2="33385" y2="27808"/>
                        <a14:foregroundMark x1="80923" y1="93288" x2="73385" y2="71644"/>
                        <a14:foregroundMark x1="80154" y1="23014" x2="88769" y2="18630"/>
                        <a14:foregroundMark x1="26923" y1="17671" x2="50462" y2="1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9684"/>
            <a:ext cx="2448272" cy="27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cuts and bruises free icon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6988" y="-2316163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cuts and bruises free icon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79388" y="-2163763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Image result for cuts and bruises free icon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-1350310" y="805676"/>
            <a:ext cx="4829175" cy="34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03794"/>
            <a:ext cx="2079675" cy="207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388591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908720"/>
            <a:ext cx="8496944" cy="304698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Self-Neglect</a:t>
            </a:r>
          </a:p>
          <a:p>
            <a:r>
              <a:rPr lang="en-GB" sz="2400" dirty="0"/>
              <a:t>Self-neglect is when someone does not take care of themselves properly. This can put their safety, health and well-being in danger.</a:t>
            </a:r>
          </a:p>
          <a:p>
            <a:r>
              <a:rPr lang="en-GB" sz="2400" dirty="0"/>
              <a:t>They may not…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Wash themselves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Eat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Clean their property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Hoard (collect things)</a:t>
            </a:r>
          </a:p>
        </p:txBody>
      </p:sp>
      <p:pic>
        <p:nvPicPr>
          <p:cNvPr id="4098" name="Picture 2" descr="Image result for refusing to eat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30" y="4112841"/>
            <a:ext cx="2324372" cy="23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o sh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0006"/>
            <a:ext cx="2492325" cy="24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7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8056383" cy="378565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Signs of </a:t>
            </a:r>
            <a:r>
              <a:rPr lang="en-GB" sz="2400" b="1" dirty="0"/>
              <a:t>Self-Neglect </a:t>
            </a:r>
            <a:r>
              <a:rPr lang="en-GB" sz="2400" dirty="0"/>
              <a:t>can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Very poor hygiene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Messy/dirty appearances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Malnutrition (</a:t>
            </a:r>
            <a:r>
              <a:rPr lang="en-GB" sz="2400" dirty="0">
                <a:solidFill>
                  <a:schemeClr val="tx1"/>
                </a:solidFill>
              </a:rPr>
              <a:t>someone who has malnutrition will loose a lot of weight)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Hoarding (collecting lots of things) in their property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Living in filthy conditions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Lack of food and heating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Will not accept help from social care or health 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Will not let anyone into their home</a:t>
            </a:r>
          </a:p>
        </p:txBody>
      </p:sp>
      <p:pic>
        <p:nvPicPr>
          <p:cNvPr id="10242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66" y="441889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do not ente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6204" r="5405" b="5197"/>
          <a:stretch/>
        </p:blipFill>
        <p:spPr bwMode="auto">
          <a:xfrm>
            <a:off x="4355976" y="4695160"/>
            <a:ext cx="2038357" cy="20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loss of appetite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1889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85078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89" y="764704"/>
            <a:ext cx="8496944" cy="230832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GB" sz="2400" b="1" dirty="0"/>
              <a:t>Organisational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Abuse</a:t>
            </a:r>
            <a:endParaRPr lang="en-GB" sz="2400" b="1" dirty="0">
              <a:solidFill>
                <a:schemeClr val="tx1"/>
              </a:solidFill>
            </a:endParaRPr>
          </a:p>
          <a:p>
            <a:pPr marL="0" lvl="2"/>
            <a:r>
              <a:rPr lang="en-GB" sz="2400" dirty="0" smtClean="0"/>
              <a:t>Is any </a:t>
            </a:r>
            <a:r>
              <a:rPr lang="en-GB" sz="2400" dirty="0"/>
              <a:t>type of abuse </a:t>
            </a:r>
            <a:r>
              <a:rPr lang="en-GB" sz="2400" dirty="0" smtClean="0"/>
              <a:t>that has been done by </a:t>
            </a:r>
            <a:r>
              <a:rPr lang="en-GB" sz="2400" dirty="0"/>
              <a:t>an organisation </a:t>
            </a:r>
            <a:r>
              <a:rPr lang="en-GB" sz="2400" dirty="0" smtClean="0"/>
              <a:t>such as a care home, hospital, home care etc. </a:t>
            </a:r>
            <a:endParaRPr lang="en-GB" sz="2400" dirty="0"/>
          </a:p>
          <a:p>
            <a:pPr marL="0" lvl="2"/>
            <a:endParaRPr lang="en-GB" sz="2400" dirty="0"/>
          </a:p>
          <a:p>
            <a:pPr marL="0" lvl="2"/>
            <a:r>
              <a:rPr lang="en-GB" sz="2400" dirty="0"/>
              <a:t>For example, a paid carer ignores you when you ask for a drink, or when you need to go to the toilet. </a:t>
            </a:r>
          </a:p>
        </p:txBody>
      </p:sp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2895"/>
            <a:ext cx="2571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07" y="4223772"/>
            <a:ext cx="2108770" cy="23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204533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2768029" cy="2768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53136"/>
            <a:ext cx="2761604" cy="1871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128391" cy="34163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GB" sz="2400" dirty="0"/>
              <a:t>Signs of </a:t>
            </a:r>
            <a:r>
              <a:rPr lang="en-GB" sz="2400" b="1" dirty="0"/>
              <a:t>Organisational</a:t>
            </a:r>
            <a:r>
              <a:rPr lang="en-GB" sz="2400" dirty="0"/>
              <a:t> </a:t>
            </a:r>
            <a:r>
              <a:rPr lang="en-GB" sz="2400" b="1" dirty="0"/>
              <a:t>Abuse</a:t>
            </a:r>
            <a:r>
              <a:rPr lang="en-GB" sz="2400" dirty="0"/>
              <a:t> can include…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Not letting the person choose what they want to 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Making the person go to bed early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Someone in hospital or a care home being hungry or dehydrated,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Lack of personal clothing and possessions,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Poor record-keeping and missing documents,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Unnecessary exposure during bath time or when using the toilet</a:t>
            </a:r>
          </a:p>
        </p:txBody>
      </p:sp>
      <p:pic>
        <p:nvPicPr>
          <p:cNvPr id="11266" name="Picture 2" descr="Image result for 6pm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60" y="400506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bed symbo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6988" y="-2316163"/>
            <a:ext cx="71247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bed symbo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79388" y="-2163763"/>
            <a:ext cx="71247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no clothes icon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6988" y="-2316163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no clothes icon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-1337295" y="-2126745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6" name="Picture 12" descr="Image result for no choice of food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2095425" cy="20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5086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629" y="548680"/>
            <a:ext cx="8232760" cy="267765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GB" sz="2400" b="1" dirty="0"/>
              <a:t>Modern Day Slavery </a:t>
            </a:r>
            <a:r>
              <a:rPr lang="en-GB" sz="2400" dirty="0"/>
              <a:t>can include…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GB" sz="2400" dirty="0"/>
              <a:t>Treating somebody like they are a slave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GB" sz="2400" dirty="0"/>
              <a:t>moving someone around the country/across border to use for:</a:t>
            </a:r>
          </a:p>
          <a:p>
            <a:pPr marL="1200150" lvl="4" indent="-285750">
              <a:buFont typeface="Arial" pitchFamily="34" charset="0"/>
              <a:buChar char="•"/>
            </a:pPr>
            <a:r>
              <a:rPr lang="en-GB" sz="2400" dirty="0"/>
              <a:t>sex trade </a:t>
            </a:r>
          </a:p>
          <a:p>
            <a:pPr marL="1200150" lvl="4" indent="-285750">
              <a:buFont typeface="Arial" pitchFamily="34" charset="0"/>
              <a:buChar char="•"/>
            </a:pPr>
            <a:r>
              <a:rPr lang="en-GB" sz="2400" dirty="0"/>
              <a:t>free/cheap labour in factories</a:t>
            </a:r>
          </a:p>
          <a:p>
            <a:pPr marL="1200150" lvl="4" indent="-285750">
              <a:buFont typeface="Arial" pitchFamily="34" charset="0"/>
              <a:buChar char="•"/>
            </a:pPr>
            <a:r>
              <a:rPr lang="en-GB" sz="2400" dirty="0"/>
              <a:t>Being treated like a maid</a:t>
            </a:r>
          </a:p>
          <a:p>
            <a:pPr marL="1200150" lvl="4" indent="-285750">
              <a:buFont typeface="Arial" pitchFamily="34" charset="0"/>
              <a:buChar char="•"/>
            </a:pPr>
            <a:r>
              <a:rPr lang="en-GB" sz="2400" dirty="0"/>
              <a:t>Criminal activities like pickpocketing or selling drugs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173461" cy="21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360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rced labou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74" y="3600364"/>
            <a:ext cx="2865115" cy="21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5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 rot="933097">
            <a:off x="424220" y="856378"/>
            <a:ext cx="8515107" cy="6211199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444500" dist="406400" dir="20580000" sx="103000" sy="103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/>
              <a:t>Group 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3998" y="2636911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Get into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357301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For each type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Adult Abuse, think of the possible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signs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that could point to that abuse is happening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08912" cy="341632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Signs of </a:t>
            </a:r>
            <a:r>
              <a:rPr lang="en-GB" sz="2400" b="1" dirty="0"/>
              <a:t>Modern Day Slavery </a:t>
            </a:r>
            <a:r>
              <a:rPr lang="en-GB" sz="2400" dirty="0"/>
              <a:t>can include…</a:t>
            </a: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Malnourished (very low in weight)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Filthy appearance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Withdrawn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Living in dirty, cramped or overcrowded accommodation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Living and working at the same address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Lack of personal possessions or identification documents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Always wearing the same clothes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Fear of Police</a:t>
            </a:r>
          </a:p>
        </p:txBody>
      </p:sp>
      <p:pic>
        <p:nvPicPr>
          <p:cNvPr id="13314" name="Picture 2" descr="Image result for no passport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08022"/>
            <a:ext cx="2016224" cy="21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81055"/>
            <a:ext cx="2688305" cy="2688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6177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412776"/>
            <a:ext cx="8424936" cy="4154984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Forced Marriage and Honour Based Violence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/>
              <a:t>Forced Marriage </a:t>
            </a:r>
            <a:r>
              <a:rPr lang="en-GB" sz="2400" dirty="0"/>
              <a:t>is when someone is forced into getting married against their will. This can be one or both of the people who are getting married.  </a:t>
            </a:r>
          </a:p>
          <a:p>
            <a:endParaRPr lang="en-GB" sz="2400" i="1" dirty="0"/>
          </a:p>
          <a:p>
            <a:r>
              <a:rPr lang="en-GB" sz="2400" b="1" dirty="0"/>
              <a:t>Honour Based Violence </a:t>
            </a:r>
            <a:r>
              <a:rPr lang="en-GB" sz="2400" dirty="0"/>
              <a:t>is a form of domestic </a:t>
            </a:r>
          </a:p>
          <a:p>
            <a:r>
              <a:rPr lang="en-GB" sz="2400" dirty="0"/>
              <a:t>abuse, and is when someone is punished for </a:t>
            </a:r>
          </a:p>
          <a:p>
            <a:r>
              <a:rPr lang="en-GB" sz="2400" dirty="0"/>
              <a:t>bringing ‘shame’ on their family.  This can </a:t>
            </a:r>
          </a:p>
          <a:p>
            <a:r>
              <a:rPr lang="en-GB" sz="2400" dirty="0"/>
              <a:t>be physical abuse, sexual abuse, emotional </a:t>
            </a:r>
          </a:p>
          <a:p>
            <a:r>
              <a:rPr lang="en-GB" sz="2400" dirty="0"/>
              <a:t>abuse, or controlling behaviour.</a:t>
            </a: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orced marri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195342" cy="3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6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5201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423" y="1052736"/>
            <a:ext cx="7344816" cy="378565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Signs of </a:t>
            </a:r>
            <a:r>
              <a:rPr lang="en-GB" sz="2400" b="1" dirty="0"/>
              <a:t>Forced Marriage and Honour Based Violence </a:t>
            </a:r>
            <a:r>
              <a:rPr lang="en-GB" sz="2400" dirty="0"/>
              <a:t>can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Someone is going on a long holiday to the country of their origin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Their siblings have been ‘married off’ and not returned home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Absence from education (college or university) or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The person being accused for being ‘too westernised’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Restrictions on leaving house including being ‘escorted’ everywhere.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  <p:pic>
        <p:nvPicPr>
          <p:cNvPr id="2050" name="Picture 2" descr="Image result for Forced Marri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929"/>
            <a:ext cx="1458423" cy="16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irport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o education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31931"/>
            <a:ext cx="1777381" cy="13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5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92888" cy="304698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GB" sz="2400" b="1" dirty="0"/>
              <a:t>Discriminatory Abuse </a:t>
            </a:r>
          </a:p>
          <a:p>
            <a:pPr marL="0" lvl="2"/>
            <a:r>
              <a:rPr lang="en-GB" sz="2400" dirty="0"/>
              <a:t>Being treated badly because </a:t>
            </a:r>
            <a:r>
              <a:rPr lang="en-GB" sz="2400" dirty="0">
                <a:solidFill>
                  <a:schemeClr val="tx1"/>
                </a:solidFill>
              </a:rPr>
              <a:t>you </a:t>
            </a:r>
            <a:r>
              <a:rPr lang="en-GB" sz="2400" dirty="0"/>
              <a:t>are a different:  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Race 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Culture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Gender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Age 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Disability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GB" sz="2400" dirty="0"/>
              <a:t>Sexuality</a:t>
            </a:r>
          </a:p>
        </p:txBody>
      </p:sp>
      <p:pic>
        <p:nvPicPr>
          <p:cNvPr id="2050" name="Picture 2" descr="Image result for disability 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2" y="4357788"/>
            <a:ext cx="1795611" cy="17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221088"/>
            <a:ext cx="1932310" cy="19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age symbo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6988" y="-998538"/>
            <a:ext cx="19240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age symbo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79388" y="-846138"/>
            <a:ext cx="19240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2916"/>
            <a:ext cx="1705149" cy="1848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189165"/>
            <a:ext cx="2132856" cy="2132856"/>
          </a:xfrm>
          <a:prstGeom prst="rect">
            <a:avLst/>
          </a:prstGeom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0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10" y="1124744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Someone over 18 years old who…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104" y="1755814"/>
            <a:ext cx="7560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Wingdings" pitchFamily="2" charset="2"/>
              <a:buChar char="q"/>
            </a:pPr>
            <a:r>
              <a:rPr lang="en-GB" sz="2200" dirty="0"/>
              <a:t>has care and support needs </a:t>
            </a:r>
          </a:p>
          <a:p>
            <a:pPr lvl="1">
              <a:buClr>
                <a:schemeClr val="accent3">
                  <a:lumMod val="50000"/>
                </a:schemeClr>
              </a:buClr>
              <a:buSzPct val="145000"/>
            </a:pPr>
            <a:r>
              <a:rPr lang="en-GB" sz="2200" dirty="0"/>
              <a:t>For example: 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r>
              <a:rPr lang="en-GB" sz="2200" dirty="0"/>
              <a:t>Physical disability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r>
              <a:rPr lang="en-GB" sz="2200" dirty="0"/>
              <a:t>Mental Health Issues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r>
              <a:rPr lang="en-GB" sz="2200" dirty="0"/>
              <a:t>Cannot see or hear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r>
              <a:rPr lang="en-GB" sz="2200" dirty="0"/>
              <a:t>Elderly</a:t>
            </a:r>
          </a:p>
          <a:p>
            <a:pPr marL="800100" lvl="1" indent="-342900">
              <a:buClr>
                <a:schemeClr val="accent3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r>
              <a:rPr lang="en-GB" sz="2200" dirty="0"/>
              <a:t>Unpaid carer looking after friends or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75" y="472514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3">
                  <a:lumMod val="75000"/>
                </a:schemeClr>
              </a:buClr>
              <a:buSzPct val="145000"/>
              <a:buFont typeface="Wingdings" pitchFamily="2" charset="2"/>
              <a:buChar char="q"/>
            </a:pPr>
            <a:r>
              <a:rPr lang="en-GB" sz="2200" dirty="0"/>
              <a:t>may be experiencing or at risk of abuse or neglect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085" y="573325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3">
                  <a:lumMod val="60000"/>
                  <a:lumOff val="40000"/>
                </a:schemeClr>
              </a:buClr>
              <a:buSzPct val="145000"/>
              <a:buFont typeface="Wingdings" pitchFamily="2" charset="2"/>
              <a:buChar char="q"/>
            </a:pPr>
            <a:r>
              <a:rPr lang="en-GB" sz="2200" dirty="0"/>
              <a:t>is unable to protect themselves from abuse and neglect because of their care and support needs </a:t>
            </a:r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22228"/>
            <a:ext cx="1013129" cy="1098393"/>
          </a:xfrm>
          <a:prstGeom prst="rect">
            <a:avLst/>
          </a:prstGeom>
        </p:spPr>
      </p:pic>
      <p:pic>
        <p:nvPicPr>
          <p:cNvPr id="11266" name="Picture 2" descr="Image result for blind and deaf symbol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3795" r="1882" b="6699"/>
          <a:stretch/>
        </p:blipFill>
        <p:spPr bwMode="auto">
          <a:xfrm>
            <a:off x="4211960" y="2364507"/>
            <a:ext cx="1800200" cy="8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disability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56" y="2986920"/>
            <a:ext cx="1198580" cy="11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mental health symbo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1"/>
            <a:ext cx="1124323" cy="11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2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/>
          <a:lstStyle/>
          <a:p>
            <a:r>
              <a:rPr lang="en-GB" dirty="0"/>
              <a:t>Who can abuse?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8" y="582434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Abuse can be committed by anyone!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252" y="1189570"/>
            <a:ext cx="1561921" cy="138499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Partner/Husband/Wife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986" y="1301200"/>
            <a:ext cx="2772308" cy="52322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Family member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63399" y="2219826"/>
            <a:ext cx="1096145" cy="52322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Carer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9207" y="2574565"/>
            <a:ext cx="1440160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Friend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005064"/>
            <a:ext cx="2592288" cy="52322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An</a:t>
            </a:r>
            <a:r>
              <a:rPr lang="en-GB" sz="2800" b="1" dirty="0">
                <a:solidFill>
                  <a:srgbClr val="FF6699"/>
                </a:solidFill>
              </a:rPr>
              <a:t> </a:t>
            </a:r>
            <a:r>
              <a:rPr lang="en-GB" sz="2800" dirty="0"/>
              <a:t>organisation</a:t>
            </a:r>
            <a:r>
              <a:rPr lang="en-GB" sz="2400" b="1" dirty="0">
                <a:solidFill>
                  <a:srgbClr val="FF6699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222" y="4941168"/>
            <a:ext cx="2137949" cy="5232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 Volunteer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085184"/>
            <a:ext cx="3182715" cy="52322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Another service user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9013" y="3394874"/>
            <a:ext cx="1893347" cy="52322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Neighbour</a:t>
            </a:r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2924944"/>
            <a:ext cx="1463194" cy="52322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Stranger</a:t>
            </a:r>
            <a:endParaRPr lang="en-GB" dirty="0"/>
          </a:p>
        </p:txBody>
      </p:sp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spouse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6" y="839991"/>
            <a:ext cx="942724" cy="10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family  symbo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5579" l="7375" r="94375">
                        <a14:foregroundMark x1="24000" y1="14939" x2="24000" y2="14939"/>
                        <a14:foregroundMark x1="54250" y1="55488" x2="54250" y2="55488"/>
                        <a14:foregroundMark x1="80750" y1="14024" x2="80750" y2="1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5280"/>
            <a:ext cx="1300475" cy="10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friend symbo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6160"/>
            <a:ext cx="1324409" cy="1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444" y1="28000" x2="32444" y2="28000"/>
                        <a14:foregroundMark x1="62667" y1="25778" x2="62667" y2="25778"/>
                        <a14:foregroundMark x1="73333" y1="50667" x2="73333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91128"/>
            <a:ext cx="1071563" cy="1071563"/>
          </a:xfrm>
          <a:prstGeom prst="rect">
            <a:avLst/>
          </a:prstGeom>
        </p:spPr>
      </p:pic>
      <p:pic>
        <p:nvPicPr>
          <p:cNvPr id="14348" name="Picture 12" descr="Image result for stranger symbo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9" y="2481436"/>
            <a:ext cx="1175048" cy="11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Image result for neighbour symbol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97785"/>
            <a:ext cx="1216073" cy="12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lated imag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3" y="3464870"/>
            <a:ext cx="1294732" cy="14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hospital symbol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979" b="98298" l="2979" r="99574">
                        <a14:foregroundMark x1="18298" y1="30213" x2="41277" y2="11489"/>
                        <a14:foregroundMark x1="68511" y1="15319" x2="84681" y2="32340"/>
                        <a14:foregroundMark x1="72766" y1="81277" x2="87234" y2="64255"/>
                        <a14:foregroundMark x1="20000" y1="65957" x2="34468" y2="8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5" y="3678605"/>
            <a:ext cx="1066603" cy="10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disability symbol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389" r="89931">
                        <a14:foregroundMark x1="32639" y1="9722" x2="32639" y2="9722"/>
                        <a14:foregroundMark x1="15278" y1="50347" x2="15278" y2="50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4586785"/>
            <a:ext cx="1198580" cy="11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Image result for volunteer symbol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3246"/>
            <a:ext cx="1319064" cy="13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6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" y="1052736"/>
            <a:ext cx="1357812" cy="1357812"/>
          </a:xfrm>
          <a:prstGeom prst="rect">
            <a:avLst/>
          </a:prstGeom>
        </p:spPr>
      </p:pic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" y="332656"/>
            <a:ext cx="7607188" cy="1143000"/>
          </a:xfrm>
        </p:spPr>
        <p:txBody>
          <a:bodyPr>
            <a:normAutofit/>
          </a:bodyPr>
          <a:lstStyle/>
          <a:p>
            <a:r>
              <a:rPr lang="en-GB" sz="4000" dirty="0"/>
              <a:t>Where can abuse occur?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5948" y="1772816"/>
            <a:ext cx="1584176" cy="52322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9" y="4509120"/>
            <a:ext cx="2592288" cy="52322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In a care home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1586747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On the street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370" y="4437112"/>
            <a:ext cx="2952328" cy="5232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On the bus or train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3844" y="3152472"/>
            <a:ext cx="2480564" cy="52322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In a pub or club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3039539"/>
            <a:ext cx="2016224" cy="5232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In a hospital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515707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Abuse can happen anywhere!</a:t>
            </a:r>
          </a:p>
        </p:txBody>
      </p:sp>
      <p:pic>
        <p:nvPicPr>
          <p:cNvPr id="3074" name="Picture 2" descr="Image result for Street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96121"/>
            <a:ext cx="1663608" cy="16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33056"/>
            <a:ext cx="1392078" cy="12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24" y="2673212"/>
            <a:ext cx="1294732" cy="14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ospital symbo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79" b="98298" l="2979" r="99574">
                        <a14:foregroundMark x1="18298" y1="30213" x2="41277" y2="11489"/>
                        <a14:foregroundMark x1="68511" y1="15319" x2="84681" y2="32340"/>
                        <a14:foregroundMark x1="72766" y1="81277" x2="87234" y2="64255"/>
                        <a14:foregroundMark x1="20000" y1="65957" x2="34468" y2="8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9" y="2768571"/>
            <a:ext cx="1066603" cy="10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djsymbol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51" y="2795324"/>
            <a:ext cx="939637" cy="9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81" y="2739755"/>
            <a:ext cx="1071563" cy="1071563"/>
          </a:xfrm>
          <a:prstGeom prst="rect">
            <a:avLst/>
          </a:prstGeom>
        </p:spPr>
      </p:pic>
      <p:pic>
        <p:nvPicPr>
          <p:cNvPr id="3092" name="Picture 20" descr="Related imag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1" y="4188860"/>
            <a:ext cx="1132355" cy="10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31943"/>
            <a:ext cx="1187438" cy="4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Did you know abuse is a Safeguarding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72816"/>
            <a:ext cx="5842992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What does safeguarding mean?</a:t>
            </a:r>
          </a:p>
        </p:txBody>
      </p:sp>
      <p:sp>
        <p:nvSpPr>
          <p:cNvPr id="5" name="Cloud 4"/>
          <p:cNvSpPr/>
          <p:nvPr/>
        </p:nvSpPr>
        <p:spPr>
          <a:xfrm>
            <a:off x="467544" y="2564904"/>
            <a:ext cx="8172400" cy="36724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96900" dir="21540000" sx="104000" sy="104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Safeguarding means protecting an adult’s right to live in safety, free from abuse and neglect.</a:t>
            </a: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13" y="260648"/>
            <a:ext cx="7715200" cy="1143000"/>
          </a:xfrm>
        </p:spPr>
        <p:txBody>
          <a:bodyPr/>
          <a:lstStyle/>
          <a:p>
            <a:r>
              <a:rPr lang="en-GB" dirty="0"/>
              <a:t>How to report abuse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975" y="360365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GB" sz="2400" dirty="0"/>
              <a:t>In an </a:t>
            </a:r>
            <a:r>
              <a:rPr lang="en-GB" sz="2400" b="1" dirty="0"/>
              <a:t>emergency </a:t>
            </a:r>
            <a:r>
              <a:rPr lang="en-GB" sz="2400" dirty="0"/>
              <a:t>call the Police – </a:t>
            </a: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999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82" y="465313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GB" sz="2400" dirty="0"/>
              <a:t>Police non-emergency line - </a:t>
            </a: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101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954" y="1192683"/>
            <a:ext cx="75968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n-GB" sz="2400" dirty="0"/>
              <a:t>Ring…</a:t>
            </a:r>
          </a:p>
          <a:p>
            <a:pPr marL="1257300" lvl="2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GB" sz="2400" dirty="0"/>
              <a:t>Gateway to Care -  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01422 393000</a:t>
            </a:r>
            <a:b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dirty="0"/>
              <a:t>(day time)</a:t>
            </a:r>
          </a:p>
          <a:p>
            <a:pPr marL="1257300" lvl="2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GB" sz="2400" dirty="0"/>
              <a:t>Emergency Duty Team - </a:t>
            </a:r>
            <a:r>
              <a:rPr lang="en-GB" sz="2400" b="1" dirty="0"/>
              <a:t> 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01422 288000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dirty="0"/>
              <a:t>(Evenings and Weekends)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042" y="589585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Do this as soon as possible and make sure the person is safe! </a:t>
            </a:r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telephone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0" y="1628800"/>
            <a:ext cx="784523" cy="7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elephone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5" y="2606171"/>
            <a:ext cx="761578" cy="7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elephone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3603657"/>
            <a:ext cx="761578" cy="7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elephone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5" y="4668056"/>
            <a:ext cx="761578" cy="7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0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will happen after you report the concern?</a:t>
            </a: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telephone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085106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778170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After someone has reported concerns to Gateway to Care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A professional will decide on what needs to happen to make you safe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This will include speaking to you about what </a:t>
            </a:r>
            <a:r>
              <a:rPr lang="en-GB" sz="2400" b="1" dirty="0"/>
              <a:t>YOU</a:t>
            </a:r>
            <a:r>
              <a:rPr lang="en-GB" sz="2400" dirty="0"/>
              <a:t> want to happen - this is called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Making Safeguarding Personal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16388" name="Picture 4" descr="Image result for professional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8440"/>
            <a:ext cx="1441220" cy="14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talking 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326" y="4725144"/>
            <a:ext cx="1311685" cy="13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499992" y="2636912"/>
            <a:ext cx="576064" cy="50405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99992" y="4150423"/>
            <a:ext cx="576064" cy="50405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dirty="0"/>
              <a:t>Types of Adult Abuse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28055"/>
            <a:ext cx="1326621" cy="2019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49406"/>
            <a:ext cx="2242491" cy="2015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8055"/>
            <a:ext cx="2088232" cy="2088232"/>
          </a:xfrm>
          <a:prstGeom prst="rect">
            <a:avLst/>
          </a:prstGeom>
        </p:spPr>
      </p:pic>
      <p:pic>
        <p:nvPicPr>
          <p:cNvPr id="9" name="Picture 4" descr="Image result for domestic abuse symbol fr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020665"/>
            <a:ext cx="2195621" cy="21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788" y="1258083"/>
            <a:ext cx="7613256" cy="23083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Physical  Abuse </a:t>
            </a:r>
            <a:r>
              <a:rPr lang="en-GB" sz="2400" dirty="0"/>
              <a:t>could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Hitting,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Pushing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locking them in a 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giving someone the wrong dose or wrong medication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forcible feeding</a:t>
            </a:r>
          </a:p>
        </p:txBody>
      </p:sp>
    </p:spTree>
    <p:extLst>
      <p:ext uri="{BB962C8B-B14F-4D97-AF65-F5344CB8AC3E}">
        <p14:creationId xmlns:p14="http://schemas.microsoft.com/office/powerpoint/2010/main" val="362001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3933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Making Safeguarding Personal (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MSP</a:t>
            </a:r>
            <a:r>
              <a:rPr lang="en-GB" dirty="0"/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962" y="1649175"/>
            <a:ext cx="6968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Making Safeguarding Personal means listening to the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views, wishes, </a:t>
            </a:r>
            <a:r>
              <a:rPr lang="en-GB" sz="2400" dirty="0"/>
              <a:t>and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feelings </a:t>
            </a:r>
            <a:r>
              <a:rPr lang="en-GB" sz="2400" dirty="0"/>
              <a:t>of the Adult at Risk. These are known as ‘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Desired Outcomes</a:t>
            </a:r>
            <a:r>
              <a:rPr lang="en-GB" sz="2400" dirty="0"/>
              <a:t>’.</a:t>
            </a:r>
          </a:p>
          <a:p>
            <a:endParaRPr lang="en-GB" sz="2400" dirty="0"/>
          </a:p>
          <a:p>
            <a:r>
              <a:rPr lang="en-GB" sz="2400" dirty="0"/>
              <a:t>It is supporting the Adult at Risk in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making their own choices </a:t>
            </a:r>
            <a:r>
              <a:rPr lang="en-GB" sz="2400" dirty="0"/>
              <a:t>to protect themselves and keeping them safe.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962" y="5746483"/>
            <a:ext cx="682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will depend on whether the adult can make that decision…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4221088"/>
            <a:ext cx="5065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</a:rPr>
              <a:t>Have you spoken to the person?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4869160"/>
            <a:ext cx="5425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</a:rPr>
              <a:t>What do they want to happen?</a:t>
            </a:r>
          </a:p>
        </p:txBody>
      </p:sp>
      <p:pic>
        <p:nvPicPr>
          <p:cNvPr id="17410" name="Picture 2" descr="Image result for talking  symbol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0"/>
          <a:stretch/>
        </p:blipFill>
        <p:spPr bwMode="auto">
          <a:xfrm>
            <a:off x="7446014" y="2446900"/>
            <a:ext cx="1446465" cy="13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listening symbo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4266" r="6375" b="23942"/>
          <a:stretch/>
        </p:blipFill>
        <p:spPr bwMode="auto">
          <a:xfrm>
            <a:off x="7316532" y="1208539"/>
            <a:ext cx="1719963" cy="13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decision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12" y="5445224"/>
            <a:ext cx="1482012" cy="10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0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4149080"/>
            <a:ext cx="7848872" cy="1728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/>
              <a:t>We should always think of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other ways we can ask a question </a:t>
            </a:r>
            <a:r>
              <a:rPr lang="en-GB" sz="2400" dirty="0"/>
              <a:t>to help the person understand what you are asking them. If you said it in a simpler way or used visual aids they might understand better.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925" y="332656"/>
            <a:ext cx="8229600" cy="1143000"/>
          </a:xfrm>
        </p:spPr>
        <p:txBody>
          <a:bodyPr/>
          <a:lstStyle/>
          <a:p>
            <a:r>
              <a:rPr lang="en-GB" dirty="0"/>
              <a:t>Mental Capacity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700808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Mental Capacity means being able to make your own decisions. </a:t>
            </a:r>
          </a:p>
        </p:txBody>
      </p:sp>
      <p:pic>
        <p:nvPicPr>
          <p:cNvPr id="18" name="Picture 6" descr="Image result for decision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627702"/>
            <a:ext cx="1800201" cy="12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1365834" cy="16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2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4446" y="663947"/>
            <a:ext cx="89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Mental capacity can be different depending on: </a:t>
            </a:r>
          </a:p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WHAT THE DECISION IS ABOUT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190" y="4567261"/>
            <a:ext cx="6081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But they might not be able to make a decision on where they live. They might want to live on their own, but cannot look after themselves so might need to live in a care home or supported living.  </a:t>
            </a:r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92790"/>
            <a:ext cx="1071563" cy="107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7" y="2842824"/>
            <a:ext cx="1296144" cy="1296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9888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example: </a:t>
            </a:r>
          </a:p>
          <a:p>
            <a:r>
              <a:rPr lang="en-GB" sz="2400" dirty="0"/>
              <a:t>Someone might be able to make a decision about what they want to eat from a burger, a pizza or salad.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80" y="3158091"/>
            <a:ext cx="1368152" cy="1003312"/>
          </a:xfrm>
          <a:prstGeom prst="rect">
            <a:avLst/>
          </a:prstGeom>
        </p:spPr>
      </p:pic>
      <p:pic>
        <p:nvPicPr>
          <p:cNvPr id="18440" name="Picture 8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shared living symbo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85" y="4886213"/>
            <a:ext cx="1442512" cy="13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decision symbo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51998"/>
            <a:ext cx="1482012" cy="10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5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91" y="6163755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We should </a:t>
            </a: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</a:rPr>
              <a:t>ALWAYS</a:t>
            </a:r>
            <a:r>
              <a:rPr lang="en-GB" sz="2200" dirty="0"/>
              <a:t> assume can make a decision unless proved otherwise.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5178" y="404663"/>
            <a:ext cx="574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Mental capacity can also be different: </a:t>
            </a:r>
          </a:p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92696"/>
            <a:ext cx="52811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example: Someone has had a head injury, and cannot remember anything they are told so cannot make a decision. </a:t>
            </a:r>
          </a:p>
          <a:p>
            <a:endParaRPr lang="en-GB" sz="2400" dirty="0"/>
          </a:p>
          <a:p>
            <a:pPr lvl="6"/>
            <a:r>
              <a:rPr lang="en-GB" sz="2400" dirty="0"/>
              <a:t>6 months later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They make a full recovery and now has no memory problems, so they can now make decisions again.</a:t>
            </a:r>
          </a:p>
        </p:txBody>
      </p:sp>
      <p:pic>
        <p:nvPicPr>
          <p:cNvPr id="19462" name="Picture 6" descr="Image result for memory loss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49" y="908720"/>
            <a:ext cx="1555720" cy="15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271438" y="2818547"/>
            <a:ext cx="844993" cy="9361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64" name="Picture 8" descr="Image result for decision making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82" y="4241552"/>
            <a:ext cx="1714234" cy="17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7066207" y="2902136"/>
            <a:ext cx="844993" cy="9361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70" name="Picture 14" descr="Image result for time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7" y="44624"/>
            <a:ext cx="1248072" cy="12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1071563" cy="1071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18" y="2890554"/>
            <a:ext cx="792089" cy="792089"/>
          </a:xfrm>
          <a:prstGeom prst="rect">
            <a:avLst/>
          </a:prstGeom>
        </p:spPr>
      </p:pic>
      <p:pic>
        <p:nvPicPr>
          <p:cNvPr id="19482" name="Picture 26" descr="Image result for thumbs up symbo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02" y="4509120"/>
            <a:ext cx="1357805" cy="13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52936"/>
            <a:ext cx="815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is An Advocate?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67193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Advocacy</a:t>
            </a:r>
            <a:endParaRPr lang="en-GB" sz="3600" dirty="0"/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70008"/>
            <a:ext cx="866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Adult at Risk is also allowed to an 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Advocate</a:t>
            </a:r>
            <a:r>
              <a:rPr lang="en-GB" sz="2000" dirty="0"/>
              <a:t> during the Safeguarding Process. Speak to the Safeguarding Co-ordinator who can arrange this for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593" y="3275259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Advocate will listen to the Adult at Risk and 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help them to say what they want</a:t>
            </a:r>
            <a:r>
              <a:rPr lang="en-GB" sz="2000" dirty="0"/>
              <a:t>,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understand what is being said</a:t>
            </a:r>
            <a:r>
              <a:rPr lang="en-GB" sz="20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2210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Who can be An Advocate?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63483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Advocate can be:</a:t>
            </a:r>
          </a:p>
          <a:p>
            <a:pPr marL="742950" lvl="1" indent="-285750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000" dirty="0"/>
              <a:t>a family member, 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000" dirty="0"/>
              <a:t>a friend or 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000" dirty="0"/>
              <a:t>an Independent Mental Capacity Advocate (IMCA). </a:t>
            </a:r>
          </a:p>
        </p:txBody>
      </p:sp>
      <p:pic>
        <p:nvPicPr>
          <p:cNvPr id="12" name="Picture 6" descr="Image result for family 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79" l="7375" r="94375">
                        <a14:foregroundMark x1="24000" y1="14939" x2="24000" y2="14939"/>
                        <a14:foregroundMark x1="54250" y1="55488" x2="54250" y2="55488"/>
                        <a14:foregroundMark x1="80750" y1="14024" x2="80750" y2="1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32" y="4293096"/>
            <a:ext cx="1542201" cy="1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friend symbo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49" y="4149080"/>
            <a:ext cx="1324409" cy="1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professional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68" y="4090675"/>
            <a:ext cx="1441220" cy="14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talking  symbol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0"/>
          <a:stretch/>
        </p:blipFill>
        <p:spPr bwMode="auto">
          <a:xfrm>
            <a:off x="6265513" y="1868195"/>
            <a:ext cx="1446465" cy="13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listening symbol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4266" r="6375" b="23942"/>
          <a:stretch/>
        </p:blipFill>
        <p:spPr bwMode="auto">
          <a:xfrm>
            <a:off x="3242110" y="1969308"/>
            <a:ext cx="1719963" cy="13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6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1" y="5157191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517" y="260648"/>
            <a:ext cx="8229600" cy="1143000"/>
          </a:xfrm>
        </p:spPr>
        <p:txBody>
          <a:bodyPr/>
          <a:lstStyle/>
          <a:p>
            <a:r>
              <a:rPr lang="en-GB" dirty="0"/>
              <a:t>Other Useful Information </a:t>
            </a:r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3" y="1718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3928" y="5609952"/>
            <a:ext cx="353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3"/>
              </a:rPr>
              <a:t>www.calderdale-safeguarding.co.uk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03848" y="4581128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www.womencentre.org.uk/calderdale-staying-safe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6" y="4508314"/>
            <a:ext cx="1867272" cy="64887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7984" t="15089" r="75883" b="71006"/>
          <a:stretch/>
        </p:blipFill>
        <p:spPr bwMode="auto">
          <a:xfrm>
            <a:off x="6012160" y="3061581"/>
            <a:ext cx="230425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/>
          <a:srcRect l="5489" t="8581" r="77380" b="75739"/>
          <a:stretch/>
        </p:blipFill>
        <p:spPr bwMode="auto">
          <a:xfrm>
            <a:off x="3207221" y="2067715"/>
            <a:ext cx="2016224" cy="118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8"/>
          <a:srcRect l="9813" t="9172" r="81705" b="75740"/>
          <a:stretch/>
        </p:blipFill>
        <p:spPr bwMode="auto">
          <a:xfrm>
            <a:off x="549200" y="2661973"/>
            <a:ext cx="1700192" cy="154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1" y="1471877"/>
            <a:ext cx="2251660" cy="133692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5536" y="1391043"/>
            <a:ext cx="2448272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Sarah’s Law </a:t>
            </a:r>
          </a:p>
        </p:txBody>
      </p:sp>
    </p:spTree>
    <p:extLst>
      <p:ext uri="{BB962C8B-B14F-4D97-AF65-F5344CB8AC3E}">
        <p14:creationId xmlns:p14="http://schemas.microsoft.com/office/powerpoint/2010/main" val="224678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56898"/>
            <a:ext cx="7992888" cy="26776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Signs </a:t>
            </a:r>
            <a:r>
              <a:rPr lang="en-GB" sz="2400" dirty="0"/>
              <a:t>of </a:t>
            </a:r>
            <a:r>
              <a:rPr lang="en-GB" sz="2400" b="1" dirty="0"/>
              <a:t>Physical Abuse </a:t>
            </a:r>
            <a:r>
              <a:rPr lang="en-GB" sz="2400" dirty="0"/>
              <a:t>can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Unexplained bruising, cuts, burns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Malnutrition (</a:t>
            </a:r>
            <a:r>
              <a:rPr lang="en-GB" sz="2400" dirty="0">
                <a:solidFill>
                  <a:schemeClr val="tx1"/>
                </a:solidFill>
              </a:rPr>
              <a:t>Someone who has malnutrition will loose a lot of weight),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unexplained falls,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Your carer doesn’t take you to your GP or the hospital if you have been hurt, or are not well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29" y="3964782"/>
            <a:ext cx="2335982" cy="2335982"/>
          </a:xfrm>
          <a:prstGeom prst="rect">
            <a:avLst/>
          </a:prstGeom>
        </p:spPr>
      </p:pic>
      <p:pic>
        <p:nvPicPr>
          <p:cNvPr id="5134" name="Picture 14" descr="Image result for cuts and bruises symb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609076" cy="16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4226"/>
            <a:ext cx="2808312" cy="21062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154060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93226"/>
            <a:ext cx="2016224" cy="212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66741"/>
            <a:ext cx="2438400" cy="2438400"/>
          </a:xfrm>
          <a:prstGeom prst="rect">
            <a:avLst/>
          </a:prstGeom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443" y="1124744"/>
            <a:ext cx="7200800" cy="230832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Emotional/Psychological Abuse </a:t>
            </a:r>
            <a:r>
              <a:rPr lang="en-GB" sz="2400" dirty="0">
                <a:solidFill>
                  <a:schemeClr val="tx1"/>
                </a:solidFill>
              </a:rPr>
              <a:t>could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Being </a:t>
            </a:r>
            <a:r>
              <a:rPr lang="en-GB" sz="2400" dirty="0">
                <a:solidFill>
                  <a:schemeClr val="tx1"/>
                </a:solidFill>
              </a:rPr>
              <a:t>picked 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Blaming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Harassing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Bullying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isolating someone</a:t>
            </a:r>
          </a:p>
        </p:txBody>
      </p:sp>
      <p:pic>
        <p:nvPicPr>
          <p:cNvPr id="3074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3" y="3706703"/>
            <a:ext cx="3078485" cy="23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708" y="404664"/>
            <a:ext cx="725265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Signs of </a:t>
            </a:r>
            <a:r>
              <a:rPr lang="en-GB" sz="2400" b="1" dirty="0" smtClean="0"/>
              <a:t>Emotional </a:t>
            </a:r>
            <a:r>
              <a:rPr lang="en-GB" sz="2400" b="1" dirty="0"/>
              <a:t>abuse can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Withdrawal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Change in mood,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Cannot sleep,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Low </a:t>
            </a:r>
            <a:r>
              <a:rPr lang="en-GB" sz="2400" dirty="0" smtClean="0"/>
              <a:t>confidence,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Doesn't think they are capable of doing something</a:t>
            </a:r>
            <a:r>
              <a:rPr lang="en-GB" sz="2400" dirty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A change of appetite,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weight loss/gain</a:t>
            </a:r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loss of appetite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7788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loss of appetite symbol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2477" r="32440" b="71139"/>
          <a:stretch/>
        </p:blipFill>
        <p:spPr bwMode="auto">
          <a:xfrm>
            <a:off x="5940152" y="3847259"/>
            <a:ext cx="2160240" cy="18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219718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41168"/>
            <a:ext cx="1563974" cy="1563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87051"/>
            <a:ext cx="1872208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70" y="4649771"/>
            <a:ext cx="2088979" cy="208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68" y="889670"/>
            <a:ext cx="7652989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Financial</a:t>
            </a:r>
            <a:r>
              <a:rPr lang="en-GB" sz="2400" dirty="0"/>
              <a:t> </a:t>
            </a:r>
            <a:r>
              <a:rPr lang="en-GB" sz="2400" b="1" dirty="0"/>
              <a:t>Abuse</a:t>
            </a:r>
            <a:r>
              <a:rPr lang="en-GB" sz="2400" dirty="0"/>
              <a:t> could include…</a:t>
            </a: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Stealing, </a:t>
            </a:r>
            <a:r>
              <a:rPr lang="en-GB" sz="2400" dirty="0">
                <a:solidFill>
                  <a:schemeClr val="tx1"/>
                </a:solidFill>
              </a:rPr>
              <a:t>something like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Money</a:t>
            </a:r>
          </a:p>
          <a:p>
            <a:pPr lvl="2"/>
            <a:r>
              <a:rPr lang="en-GB" sz="2400" dirty="0">
                <a:solidFill>
                  <a:schemeClr val="tx1"/>
                </a:solidFill>
              </a:rPr>
              <a:t>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personal property such as jewellery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Putting pressure on someone to change their Will to get something they want, like: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Inheritance</a:t>
            </a:r>
          </a:p>
          <a:p>
            <a:pPr lvl="2"/>
            <a:r>
              <a:rPr lang="en-GB" sz="2400" dirty="0">
                <a:solidFill>
                  <a:schemeClr val="tx1"/>
                </a:solidFill>
              </a:rPr>
              <a:t>Or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property</a:t>
            </a: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-1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2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931" y="1196752"/>
            <a:ext cx="8078507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Signs of </a:t>
            </a:r>
            <a:r>
              <a:rPr lang="en-GB" sz="2400" b="1" dirty="0"/>
              <a:t>Financial</a:t>
            </a:r>
            <a:r>
              <a:rPr lang="en-GB" sz="2400" dirty="0"/>
              <a:t> Abuse can include…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Missing personal possessions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unexplained withdrawal from bank accounts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unexplained lack of money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Carers or family having more money/new things than before</a:t>
            </a:r>
          </a:p>
        </p:txBody>
      </p:sp>
      <p:pic>
        <p:nvPicPr>
          <p:cNvPr id="8194" name="Picture 2" descr="Image result for no money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80700"/>
            <a:ext cx="2345586" cy="2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igning a document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99214"/>
            <a:ext cx="2213273" cy="2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" y="55172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</a:t>
            </a:r>
          </a:p>
          <a:p>
            <a:r>
              <a:rPr lang="en-GB" dirty="0"/>
              <a:t>These are some examples and others will apply</a:t>
            </a:r>
          </a:p>
        </p:txBody>
      </p:sp>
    </p:spTree>
    <p:extLst>
      <p:ext uri="{BB962C8B-B14F-4D97-AF65-F5344CB8AC3E}">
        <p14:creationId xmlns:p14="http://schemas.microsoft.com/office/powerpoint/2010/main" val="344810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5600"/>
            <a:ext cx="2956967" cy="29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3066"/>
            <a:ext cx="7704855" cy="30469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Sexual Abuse </a:t>
            </a:r>
            <a:r>
              <a:rPr lang="en-GB" sz="2400" dirty="0"/>
              <a:t>could include…</a:t>
            </a: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Rape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Sexual assault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When somebody touches you sexually when you don’t want them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Making you watch sexual videos when you don’t want to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algn="ctr"/>
            <a:r>
              <a:rPr lang="en-GB" sz="2400" dirty="0"/>
              <a:t>This can happen to both women and men!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83484"/>
            <a:ext cx="2696022" cy="2696022"/>
          </a:xfrm>
          <a:prstGeom prst="rect">
            <a:avLst/>
          </a:prstGeom>
        </p:spPr>
      </p:pic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472"/>
            <a:ext cx="2483767" cy="12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4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1646</Words>
  <Application>Microsoft Office PowerPoint</Application>
  <PresentationFormat>On-screen Show (4:3)</PresentationFormat>
  <Paragraphs>281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‘Everyone has a right to feel safe: speak up about the unspeakable!’ </vt:lpstr>
      <vt:lpstr>Group Task</vt:lpstr>
      <vt:lpstr>Types of Adult Abuse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at risk?</vt:lpstr>
      <vt:lpstr>Who can abuse?</vt:lpstr>
      <vt:lpstr>Where can abuse occur?</vt:lpstr>
      <vt:lpstr>Did you know abuse is a Safeguarding issue?</vt:lpstr>
      <vt:lpstr>How to report abuse</vt:lpstr>
      <vt:lpstr>What will happen after you report the concern?</vt:lpstr>
      <vt:lpstr>Making Safeguarding Personal (MSP) </vt:lpstr>
      <vt:lpstr>Mental Capacity</vt:lpstr>
      <vt:lpstr>PowerPoint Presentation</vt:lpstr>
      <vt:lpstr>PowerPoint Presentation</vt:lpstr>
      <vt:lpstr>PowerPoint Presentation</vt:lpstr>
      <vt:lpstr>Other Useful Information </vt:lpstr>
    </vt:vector>
  </TitlesOfParts>
  <Company>CMBC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‘Everyone has a right to feel safe: speak up about the unspeakable!’</dc:title>
  <dc:creator>Sophie Boyles</dc:creator>
  <cp:lastModifiedBy>Sophie Boyles</cp:lastModifiedBy>
  <cp:revision>106</cp:revision>
  <dcterms:created xsi:type="dcterms:W3CDTF">2018-05-17T10:14:02Z</dcterms:created>
  <dcterms:modified xsi:type="dcterms:W3CDTF">2019-01-24T09:58:30Z</dcterms:modified>
</cp:coreProperties>
</file>